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57" r:id="rId4"/>
    <p:sldId id="267" r:id="rId5"/>
    <p:sldId id="266" r:id="rId6"/>
    <p:sldId id="265" r:id="rId7"/>
    <p:sldId id="264" r:id="rId8"/>
    <p:sldId id="263" r:id="rId9"/>
    <p:sldId id="262" r:id="rId10"/>
    <p:sldId id="261" r:id="rId11"/>
    <p:sldId id="260" r:id="rId12"/>
    <p:sldId id="259" r:id="rId13"/>
    <p:sldId id="258" r:id="rId14"/>
    <p:sldId id="272" r:id="rId15"/>
    <p:sldId id="271" r:id="rId16"/>
    <p:sldId id="270" r:id="rId17"/>
    <p:sldId id="269" r:id="rId18"/>
    <p:sldId id="268" r:id="rId19"/>
    <p:sldId id="276" r:id="rId20"/>
    <p:sldId id="275" r:id="rId21"/>
    <p:sldId id="274" r:id="rId22"/>
    <p:sldId id="273" r:id="rId23"/>
    <p:sldId id="282" r:id="rId24"/>
    <p:sldId id="281" r:id="rId25"/>
    <p:sldId id="280" r:id="rId26"/>
    <p:sldId id="279" r:id="rId27"/>
    <p:sldId id="278" r:id="rId28"/>
    <p:sldId id="277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548680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Лекция</a:t>
            </a:r>
          </a:p>
          <a:p>
            <a:pPr algn="ctr"/>
            <a:endParaRPr lang="ru-RU" sz="28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590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56895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СИСТЕМА ОРГАНОВ И СЛУЖБ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СТАНДАРТИЗАЦИИ</a:t>
            </a:r>
          </a:p>
          <a:p>
            <a:r>
              <a:rPr lang="ru-RU" sz="2000" dirty="0"/>
              <a:t>В систему органов и служб стандартизации входят: </a:t>
            </a:r>
            <a:endParaRPr lang="ru-RU" sz="20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FF0000"/>
                </a:solidFill>
              </a:rPr>
              <a:t>общегосударственные </a:t>
            </a:r>
            <a:r>
              <a:rPr lang="ru-RU" sz="2000" dirty="0">
                <a:solidFill>
                  <a:srgbClr val="FF0000"/>
                </a:solidFill>
              </a:rPr>
              <a:t>органы стандартизации и их службы; </a:t>
            </a:r>
            <a:endParaRPr lang="ru-RU" sz="2000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FF0000"/>
                </a:solidFill>
              </a:rPr>
              <a:t>службы </a:t>
            </a:r>
            <a:r>
              <a:rPr lang="ru-RU" sz="2000" dirty="0">
                <a:solidFill>
                  <a:srgbClr val="FF0000"/>
                </a:solidFill>
              </a:rPr>
              <a:t>стандартизации в отраслях народного </a:t>
            </a:r>
            <a:r>
              <a:rPr lang="ru-RU" sz="2000" dirty="0" smtClean="0">
                <a:solidFill>
                  <a:srgbClr val="FF0000"/>
                </a:solidFill>
              </a:rPr>
              <a:t>хозяйства</a:t>
            </a:r>
            <a:r>
              <a:rPr lang="ru-RU" sz="2000" dirty="0">
                <a:solidFill>
                  <a:srgbClr val="FF0000"/>
                </a:solidFill>
              </a:rPr>
              <a:t>; </a:t>
            </a:r>
            <a:endParaRPr lang="ru-RU" sz="2000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FF0000"/>
                </a:solidFill>
              </a:rPr>
              <a:t>службы </a:t>
            </a:r>
            <a:r>
              <a:rPr lang="ru-RU" sz="2000" dirty="0">
                <a:solidFill>
                  <a:srgbClr val="FF0000"/>
                </a:solidFill>
              </a:rPr>
              <a:t>стандартизации в странах СНГ; </a:t>
            </a:r>
            <a:endParaRPr lang="ru-RU" sz="2000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FF0000"/>
                </a:solidFill>
              </a:rPr>
              <a:t>службы </a:t>
            </a:r>
            <a:r>
              <a:rPr lang="ru-RU" sz="2000" dirty="0">
                <a:solidFill>
                  <a:srgbClr val="FF0000"/>
                </a:solidFill>
              </a:rPr>
              <a:t>стандартизации на предприятиях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/>
              <a:t>К общегосударственным органам стандартизации </a:t>
            </a:r>
            <a:r>
              <a:rPr lang="ru-RU" sz="2000" dirty="0" smtClean="0"/>
              <a:t>относятся </a:t>
            </a:r>
            <a:r>
              <a:rPr lang="ru-RU" sz="2000" dirty="0"/>
              <a:t>Государственный комитет по стандартам (Госстандарт) и система его органов и служб, которые осуществляют </a:t>
            </a:r>
            <a:r>
              <a:rPr lang="ru-RU" sz="2000" dirty="0" smtClean="0"/>
              <a:t>руководство </a:t>
            </a:r>
            <a:r>
              <a:rPr lang="ru-RU" sz="2000" dirty="0"/>
              <a:t>стандартизацией и измерительным делом в стране. На Госстандарт возложена ответственность за: </a:t>
            </a:r>
            <a:endParaRPr lang="ru-RU" sz="20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FF0000"/>
                </a:solidFill>
              </a:rPr>
              <a:t>установление </a:t>
            </a:r>
            <a:r>
              <a:rPr lang="ru-RU" sz="2000" dirty="0">
                <a:solidFill>
                  <a:srgbClr val="FF0000"/>
                </a:solidFill>
              </a:rPr>
              <a:t>основных направлений развития </a:t>
            </a:r>
            <a:r>
              <a:rPr lang="ru-RU" sz="2000" dirty="0" smtClean="0">
                <a:solidFill>
                  <a:srgbClr val="FF0000"/>
                </a:solidFill>
              </a:rPr>
              <a:t>стандартизации </a:t>
            </a:r>
            <a:r>
              <a:rPr lang="ru-RU" sz="2000" dirty="0">
                <a:solidFill>
                  <a:srgbClr val="FF0000"/>
                </a:solidFill>
              </a:rPr>
              <a:t>в стране; </a:t>
            </a:r>
            <a:endParaRPr lang="ru-RU" sz="2000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FF0000"/>
                </a:solidFill>
              </a:rPr>
              <a:t>разработку научно-методического </a:t>
            </a:r>
            <a:r>
              <a:rPr lang="ru-RU" sz="2000" dirty="0">
                <a:solidFill>
                  <a:srgbClr val="FF0000"/>
                </a:solidFill>
              </a:rPr>
              <a:t>и </a:t>
            </a:r>
            <a:r>
              <a:rPr lang="ru-RU" sz="2000" dirty="0" smtClean="0">
                <a:solidFill>
                  <a:srgbClr val="FF0000"/>
                </a:solidFill>
              </a:rPr>
              <a:t>технико-экономического </a:t>
            </a:r>
            <a:r>
              <a:rPr lang="ru-RU" sz="2000" dirty="0">
                <a:solidFill>
                  <a:srgbClr val="FF0000"/>
                </a:solidFill>
              </a:rPr>
              <a:t>обоснования стандартизации; </a:t>
            </a:r>
            <a:endParaRPr lang="ru-RU" sz="2000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FF0000"/>
                </a:solidFill>
              </a:rPr>
              <a:t>осуществление </a:t>
            </a:r>
            <a:r>
              <a:rPr lang="ru-RU" sz="2000" dirty="0">
                <a:solidFill>
                  <a:srgbClr val="FF0000"/>
                </a:solidFill>
              </a:rPr>
              <a:t>единой технической политики и </a:t>
            </a:r>
            <a:r>
              <a:rPr lang="ru-RU" sz="2000" dirty="0" smtClean="0">
                <a:solidFill>
                  <a:srgbClr val="FF0000"/>
                </a:solidFill>
              </a:rPr>
              <a:t>координации </a:t>
            </a:r>
            <a:r>
              <a:rPr lang="ru-RU" sz="2000" dirty="0">
                <a:solidFill>
                  <a:srgbClr val="FF0000"/>
                </a:solidFill>
              </a:rPr>
              <a:t>работ по стандартизации в отраслях </a:t>
            </a:r>
            <a:r>
              <a:rPr lang="ru-RU" sz="2000" dirty="0" smtClean="0">
                <a:solidFill>
                  <a:srgbClr val="FF0000"/>
                </a:solidFill>
              </a:rPr>
              <a:t>народного </a:t>
            </a:r>
            <a:r>
              <a:rPr lang="ru-RU" sz="2000" dirty="0">
                <a:solidFill>
                  <a:srgbClr val="FF0000"/>
                </a:solidFill>
              </a:rPr>
              <a:t>хозяйства; </a:t>
            </a:r>
            <a:endParaRPr lang="ru-RU" sz="2000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FF0000"/>
                </a:solidFill>
              </a:rPr>
              <a:t>участие </a:t>
            </a:r>
            <a:r>
              <a:rPr lang="ru-RU" sz="2000" dirty="0">
                <a:solidFill>
                  <a:srgbClr val="FF0000"/>
                </a:solidFill>
              </a:rPr>
              <a:t>в работах по международной стандартизации. </a:t>
            </a:r>
            <a:endParaRPr lang="ru-RU" sz="2000" dirty="0" smtClean="0">
              <a:solidFill>
                <a:srgbClr val="FF0000"/>
              </a:solidFill>
            </a:endParaRPr>
          </a:p>
          <a:p>
            <a:pPr algn="just"/>
            <a:r>
              <a:rPr lang="ru-RU" sz="2000" dirty="0" smtClean="0"/>
              <a:t>Основными </a:t>
            </a:r>
            <a:r>
              <a:rPr lang="ru-RU" sz="2000" dirty="0"/>
              <a:t>органами, осуществляющими руководство стандартизацией в отраслях народного хозяйства, </a:t>
            </a:r>
            <a:r>
              <a:rPr lang="ru-RU" sz="2000" dirty="0" smtClean="0"/>
              <a:t>являются </a:t>
            </a:r>
            <a:r>
              <a:rPr lang="ru-RU" sz="2000" dirty="0"/>
              <a:t>соответствующие министерства. </a:t>
            </a:r>
          </a:p>
        </p:txBody>
      </p:sp>
    </p:spTree>
    <p:extLst>
      <p:ext uri="{BB962C8B-B14F-4D97-AF65-F5344CB8AC3E}">
        <p14:creationId xmlns:p14="http://schemas.microsoft.com/office/powerpoint/2010/main" val="4024224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5689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КАТЕГОРИИ И ВИДЫ </a:t>
            </a:r>
            <a:r>
              <a:rPr lang="ru-RU" dirty="0" smtClean="0"/>
              <a:t>СТАНДАРТОВ</a:t>
            </a:r>
          </a:p>
          <a:p>
            <a:r>
              <a:rPr lang="ru-RU" dirty="0"/>
              <a:t>Закон о техническом регулировании определяет тер </a:t>
            </a:r>
            <a:r>
              <a:rPr lang="ru-RU" dirty="0" err="1"/>
              <a:t>минологию</a:t>
            </a:r>
            <a:r>
              <a:rPr lang="ru-RU" dirty="0"/>
              <a:t> стандартов. 1. Национальные стандарты ГОСТ Р. 2. Стандарты организаций — технические условия (ТУ) и общетехнические условия (ОТУ). Стандарты организаций готовятся и утверждаются в соответствии с ГОСТ Р 51740 2001 «Технические условия на пищевые продукты». 3. Общероссийские классификаторы </a:t>
            </a:r>
            <a:r>
              <a:rPr lang="ru-RU" dirty="0" err="1"/>
              <a:t>техникоэконо</a:t>
            </a:r>
            <a:r>
              <a:rPr lang="ru-RU" dirty="0"/>
              <a:t> </a:t>
            </a:r>
            <a:r>
              <a:rPr lang="ru-RU" dirty="0" err="1"/>
              <a:t>мической</a:t>
            </a:r>
            <a:r>
              <a:rPr lang="ru-RU" dirty="0"/>
              <a:t> и социальной информации</a:t>
            </a:r>
            <a:r>
              <a:rPr lang="ru-RU" dirty="0" smtClean="0"/>
              <a:t>.</a:t>
            </a:r>
          </a:p>
          <a:p>
            <a:r>
              <a:rPr lang="ru-RU" dirty="0"/>
              <a:t>Национальные стандарты ГОСТ Р — это нормативы, действующие на уровне народного хозяйства в целом. Они обязательны для исполнения всеми предприятиями, </a:t>
            </a:r>
            <a:r>
              <a:rPr lang="ru-RU" dirty="0" err="1"/>
              <a:t>объ</a:t>
            </a:r>
            <a:r>
              <a:rPr lang="ru-RU" dirty="0"/>
              <a:t> единениями и учреждениями российского, </a:t>
            </a:r>
            <a:r>
              <a:rPr lang="ru-RU" dirty="0" err="1"/>
              <a:t>республикан</a:t>
            </a:r>
            <a:r>
              <a:rPr lang="ru-RU" dirty="0"/>
              <a:t> </a:t>
            </a:r>
            <a:r>
              <a:rPr lang="ru-RU" dirty="0" err="1"/>
              <a:t>ского</a:t>
            </a:r>
            <a:r>
              <a:rPr lang="ru-RU" dirty="0"/>
              <a:t> и местного подчинения. Утверждает их Госстандарт</a:t>
            </a:r>
            <a:r>
              <a:rPr lang="ru-RU" dirty="0" smtClean="0"/>
              <a:t>.</a:t>
            </a:r>
          </a:p>
          <a:p>
            <a:r>
              <a:rPr lang="ru-RU" dirty="0"/>
              <a:t>Стандарты организаций, в том числе коммерческих, общественных, научных организаций, саморегулируемых организаций, объединений юридических лиц, могут раз </a:t>
            </a:r>
            <a:r>
              <a:rPr lang="ru-RU" dirty="0" err="1"/>
              <a:t>рабатываться</a:t>
            </a:r>
            <a:r>
              <a:rPr lang="ru-RU" dirty="0"/>
              <a:t> и утверждаться ими самостоятельно, </a:t>
            </a:r>
            <a:r>
              <a:rPr lang="ru-RU" dirty="0" err="1"/>
              <a:t>исхо</a:t>
            </a:r>
            <a:r>
              <a:rPr lang="ru-RU" dirty="0"/>
              <a:t> </a:t>
            </a:r>
            <a:r>
              <a:rPr lang="ru-RU" dirty="0" err="1"/>
              <a:t>дя</a:t>
            </a:r>
            <a:r>
              <a:rPr lang="ru-RU" dirty="0"/>
              <a:t> из необходимости применения этих стандартов для со </a:t>
            </a:r>
            <a:r>
              <a:rPr lang="ru-RU" dirty="0" err="1"/>
              <a:t>вершенствования</a:t>
            </a:r>
            <a:r>
              <a:rPr lang="ru-RU" dirty="0"/>
              <a:t> производства и обеспечения качества продукции, выполнения работ, оказания услуг, а также для распространения и использования полученных в раз личных областях знаний результатов исследований (</a:t>
            </a:r>
            <a:r>
              <a:rPr lang="ru-RU" dirty="0" err="1"/>
              <a:t>ис</a:t>
            </a:r>
            <a:r>
              <a:rPr lang="ru-RU" dirty="0"/>
              <a:t> </a:t>
            </a:r>
            <a:r>
              <a:rPr lang="ru-RU" dirty="0" err="1"/>
              <a:t>пытаний</a:t>
            </a:r>
            <a:r>
              <a:rPr lang="ru-RU" dirty="0"/>
              <a:t>), измерений и разработок</a:t>
            </a:r>
            <a:r>
              <a:rPr lang="ru-RU" dirty="0" smtClean="0"/>
              <a:t>.</a:t>
            </a:r>
          </a:p>
          <a:p>
            <a:r>
              <a:rPr lang="ru-RU" dirty="0"/>
              <a:t>Для конкретных отраслей государственной системой стандартизации установлены отраслевые стандарты (ОСТ). Эту категорию утверждает отраслевое </a:t>
            </a:r>
            <a:r>
              <a:rPr lang="ru-RU" dirty="0" err="1"/>
              <a:t>министерст</a:t>
            </a:r>
            <a:r>
              <a:rPr lang="ru-RU" dirty="0"/>
              <a:t> во. На продукцию сельского хозяйства отраслевые стан </a:t>
            </a:r>
            <a:r>
              <a:rPr lang="ru-RU" dirty="0" err="1"/>
              <a:t>дарты</a:t>
            </a:r>
            <a:r>
              <a:rPr lang="ru-RU" dirty="0"/>
              <a:t> утверждает Министерство сельского хозяйства.</a:t>
            </a:r>
          </a:p>
        </p:txBody>
      </p:sp>
    </p:spTree>
    <p:extLst>
      <p:ext uri="{BB962C8B-B14F-4D97-AF65-F5344CB8AC3E}">
        <p14:creationId xmlns:p14="http://schemas.microsoft.com/office/powerpoint/2010/main" val="2963171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664" y="116632"/>
            <a:ext cx="856895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объектами ГОСТ являются: конкретные виды сельскохозяйственной продукции, правила и способы ее хранения, упаковки, маркировки, транспортировки, по рядок </a:t>
            </a:r>
            <a:r>
              <a:rPr lang="ru-RU" dirty="0" err="1"/>
              <a:t>сдачиприемки</a:t>
            </a:r>
            <a:r>
              <a:rPr lang="ru-RU" dirty="0"/>
              <a:t> и методы испытаний, единиц </a:t>
            </a:r>
            <a:r>
              <a:rPr lang="ru-RU" dirty="0" err="1"/>
              <a:t>изме</a:t>
            </a:r>
            <a:r>
              <a:rPr lang="ru-RU" dirty="0"/>
              <a:t> рений, типовые технологические процессы возделывания сельскохозяйственных культур и производства продукции животноводства, химические, бактериологические, </a:t>
            </a:r>
            <a:r>
              <a:rPr lang="ru-RU" dirty="0" err="1"/>
              <a:t>био</a:t>
            </a:r>
            <a:r>
              <a:rPr lang="ru-RU" dirty="0"/>
              <a:t> логические методы защиты растений и животных от </a:t>
            </a:r>
            <a:r>
              <a:rPr lang="ru-RU" dirty="0" err="1"/>
              <a:t>вре</a:t>
            </a:r>
            <a:r>
              <a:rPr lang="ru-RU" dirty="0"/>
              <a:t> </a:t>
            </a:r>
            <a:r>
              <a:rPr lang="ru-RU" dirty="0" err="1"/>
              <a:t>дителей</a:t>
            </a:r>
            <a:r>
              <a:rPr lang="ru-RU" dirty="0"/>
              <a:t> и болезней. К объектам ОСТ относится продукция, имеющая внутриотраслевое применение и не охваченная ГОСТ: это материалы, сырье, полуфабрикаты, применяемые и пере </a:t>
            </a:r>
            <a:r>
              <a:rPr lang="ru-RU" dirty="0" err="1"/>
              <a:t>рабатываемые</a:t>
            </a:r>
            <a:r>
              <a:rPr lang="ru-RU" dirty="0"/>
              <a:t> в отрасли, их нормы, качества и методы </a:t>
            </a:r>
            <a:r>
              <a:rPr lang="ru-RU" dirty="0" err="1"/>
              <a:t>ис</a:t>
            </a:r>
            <a:r>
              <a:rPr lang="ru-RU" dirty="0"/>
              <a:t> </a:t>
            </a:r>
            <a:r>
              <a:rPr lang="ru-RU" dirty="0" err="1"/>
              <a:t>пытаний</a:t>
            </a:r>
            <a:r>
              <a:rPr lang="ru-RU" dirty="0"/>
              <a:t>, методы определения сроков выполнения техно логических операций, методы контроля и оценки </a:t>
            </a:r>
            <a:r>
              <a:rPr lang="ru-RU" dirty="0" err="1"/>
              <a:t>качест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технологических процессов в животноводстве и т. д. ОСТ целесообразно разрабатывать в тех случаях, ко </a:t>
            </a:r>
            <a:r>
              <a:rPr lang="ru-RU" dirty="0" err="1"/>
              <a:t>гда</a:t>
            </a:r>
            <a:r>
              <a:rPr lang="ru-RU" dirty="0"/>
              <a:t> на основе достигнутого в отрасли </a:t>
            </a:r>
            <a:r>
              <a:rPr lang="ru-RU" dirty="0" err="1"/>
              <a:t>научнотехническо</a:t>
            </a:r>
            <a:r>
              <a:rPr lang="ru-RU" dirty="0"/>
              <a:t> </a:t>
            </a:r>
            <a:r>
              <a:rPr lang="ru-RU" dirty="0" err="1"/>
              <a:t>го</a:t>
            </a:r>
            <a:r>
              <a:rPr lang="ru-RU" dirty="0"/>
              <a:t> прогресса появляются реальные возможности повысить нормы качества и требования, установленные в ГОСТ. ОСТ может быть разработан в целях детализации тех или иных объектов ГОСТ.</a:t>
            </a:r>
          </a:p>
        </p:txBody>
      </p:sp>
    </p:spTree>
    <p:extLst>
      <p:ext uri="{BB962C8B-B14F-4D97-AF65-F5344CB8AC3E}">
        <p14:creationId xmlns:p14="http://schemas.microsoft.com/office/powerpoint/2010/main" val="1794098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4969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 объектам республиканских стандартов (РСТ) </a:t>
            </a:r>
            <a:r>
              <a:rPr lang="ru-RU" dirty="0" err="1"/>
              <a:t>отно</a:t>
            </a:r>
            <a:r>
              <a:rPr lang="ru-RU" dirty="0"/>
              <a:t> </a:t>
            </a:r>
            <a:r>
              <a:rPr lang="ru-RU" dirty="0" err="1"/>
              <a:t>сится</a:t>
            </a:r>
            <a:r>
              <a:rPr lang="ru-RU" dirty="0"/>
              <a:t> продукция предприятий и объединений министерств и ведомств республик, если она не охвачена </a:t>
            </a:r>
            <a:r>
              <a:rPr lang="ru-RU" dirty="0" err="1"/>
              <a:t>государствен</a:t>
            </a:r>
            <a:r>
              <a:rPr lang="ru-RU" dirty="0"/>
              <a:t> ной и отраслевой стандартизацией, т. е. растениеводческая и животноводческая продукция, всевозможные </a:t>
            </a:r>
            <a:r>
              <a:rPr lang="ru-RU" dirty="0" err="1"/>
              <a:t>материа</a:t>
            </a:r>
            <a:r>
              <a:rPr lang="ru-RU" dirty="0"/>
              <a:t> </a:t>
            </a:r>
            <a:r>
              <a:rPr lang="ru-RU" dirty="0" err="1"/>
              <a:t>лы</a:t>
            </a:r>
            <a:r>
              <a:rPr lang="ru-RU" dirty="0"/>
              <a:t>, схемы технологических процессов, рационализирую </a:t>
            </a:r>
            <a:r>
              <a:rPr lang="ru-RU" dirty="0" err="1"/>
              <a:t>щие</a:t>
            </a:r>
            <a:r>
              <a:rPr lang="ru-RU" dirty="0"/>
              <a:t> изделия. В хозяйствах, объединениях, учреждениях </a:t>
            </a:r>
            <a:r>
              <a:rPr lang="ru-RU" dirty="0" err="1"/>
              <a:t>обязатель</a:t>
            </a:r>
            <a:r>
              <a:rPr lang="ru-RU" dirty="0"/>
              <a:t> </a:t>
            </a:r>
            <a:r>
              <a:rPr lang="ru-RU" dirty="0" err="1"/>
              <a:t>ными</a:t>
            </a:r>
            <a:r>
              <a:rPr lang="ru-RU" dirty="0"/>
              <a:t> являются стандарты предприятий (СТП). Они </a:t>
            </a:r>
            <a:r>
              <a:rPr lang="ru-RU" dirty="0" err="1"/>
              <a:t>ут</a:t>
            </a:r>
            <a:r>
              <a:rPr lang="ru-RU" dirty="0"/>
              <a:t> </a:t>
            </a:r>
            <a:r>
              <a:rPr lang="ru-RU" dirty="0" err="1"/>
              <a:t>верждаются</a:t>
            </a:r>
            <a:r>
              <a:rPr lang="ru-RU" dirty="0"/>
              <a:t> руководителем предприятия, </a:t>
            </a:r>
            <a:r>
              <a:rPr lang="ru-RU" dirty="0" smtClean="0"/>
              <a:t>объединения</a:t>
            </a:r>
          </a:p>
          <a:p>
            <a:r>
              <a:rPr lang="ru-RU" dirty="0"/>
              <a:t>Стандарты предприятия разрабатываются на объекты, имеющие применение не только на данном предприятии, в объединении. Объектами СТП, в частности, могут быть правила внутреннего распорядка работы, </a:t>
            </a:r>
            <a:r>
              <a:rPr lang="ru-RU" dirty="0" err="1"/>
              <a:t>функциональ</a:t>
            </a:r>
            <a:r>
              <a:rPr lang="ru-RU" dirty="0"/>
              <a:t>! </a:t>
            </a:r>
            <a:r>
              <a:rPr lang="ru-RU" dirty="0" err="1"/>
              <a:t>ные</a:t>
            </a:r>
            <a:r>
              <a:rPr lang="ru-RU" dirty="0"/>
              <a:t> обязанности служб хозяйства; методы оценки ка! </a:t>
            </a:r>
            <a:r>
              <a:rPr lang="ru-RU" dirty="0" err="1"/>
              <a:t>чества</a:t>
            </a:r>
            <a:r>
              <a:rPr lang="ru-RU" dirty="0"/>
              <a:t> труда; хранения, транспортировки продукции и т. д. Технические условия (ТУ) разрабатывают на </a:t>
            </a:r>
            <a:r>
              <a:rPr lang="ru-RU" dirty="0" err="1"/>
              <a:t>продук</a:t>
            </a:r>
            <a:r>
              <a:rPr lang="ru-RU" dirty="0"/>
              <a:t>! </a:t>
            </a:r>
            <a:r>
              <a:rPr lang="ru-RU" dirty="0" err="1"/>
              <a:t>цию</a:t>
            </a:r>
            <a:r>
              <a:rPr lang="ru-RU" dirty="0"/>
              <a:t>, еще не охваченную ГОСТ, ОСТ и РСТ, а также в </a:t>
            </a:r>
            <a:r>
              <a:rPr lang="ru-RU" dirty="0" err="1"/>
              <a:t>слу</a:t>
            </a:r>
            <a:r>
              <a:rPr lang="ru-RU" dirty="0"/>
              <a:t>! чаях, когда она уже стандартизирована, но необходимо усилить или дополнить требования применительно к кон! </a:t>
            </a:r>
            <a:r>
              <a:rPr lang="ru-RU" dirty="0" err="1"/>
              <a:t>кретным</a:t>
            </a:r>
            <a:r>
              <a:rPr lang="ru-RU" dirty="0"/>
              <a:t> условиям производства или использования дан! ной продукции.</a:t>
            </a:r>
          </a:p>
        </p:txBody>
      </p:sp>
    </p:spTree>
    <p:extLst>
      <p:ext uri="{BB962C8B-B14F-4D97-AF65-F5344CB8AC3E}">
        <p14:creationId xmlns:p14="http://schemas.microsoft.com/office/powerpoint/2010/main" val="597118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ВИДЫ СТАНДАРТОВ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соответствии с ГОСТ 10!68 стандарты, в зависимо! </a:t>
            </a:r>
            <a:r>
              <a:rPr lang="ru-RU" dirty="0" err="1"/>
              <a:t>сти</a:t>
            </a:r>
            <a:r>
              <a:rPr lang="ru-RU" dirty="0"/>
              <a:t> от их содержания и назначения, подразделяются на следующие виды: технических условий; общих технических требований; параметров и размеров; типов и основных параметров; конструкции и размеров; марок; ассортимента; правил приемки; методов контроля (испытаний анализа, измерений); правил маркировки, упаковки, транспортировки и хранения; правил эксплуатации и ремонта; типовых технологи! </a:t>
            </a:r>
            <a:r>
              <a:rPr lang="ru-RU" dirty="0" err="1"/>
              <a:t>ческих</a:t>
            </a:r>
            <a:r>
              <a:rPr lang="ru-RU" dirty="0"/>
              <a:t> процессов.</a:t>
            </a:r>
          </a:p>
        </p:txBody>
      </p:sp>
    </p:spTree>
    <p:extLst>
      <p:ext uri="{BB962C8B-B14F-4D97-AF65-F5344CB8AC3E}">
        <p14:creationId xmlns:p14="http://schemas.microsoft.com/office/powerpoint/2010/main" val="2930838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9979" y="476672"/>
            <a:ext cx="85689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зависимости от содержания предусматриваемых в стандартах требований стандарты на </a:t>
            </a:r>
            <a:r>
              <a:rPr lang="ru-RU" dirty="0" err="1"/>
              <a:t>сельскохозяйствен</a:t>
            </a:r>
            <a:r>
              <a:rPr lang="ru-RU" dirty="0"/>
              <a:t>! </a:t>
            </a:r>
            <a:r>
              <a:rPr lang="ru-RU" dirty="0" err="1"/>
              <a:t>ную</a:t>
            </a:r>
            <a:r>
              <a:rPr lang="ru-RU" dirty="0"/>
              <a:t> продукцию могут быть следующих видов</a:t>
            </a:r>
            <a:r>
              <a:rPr lang="ru-RU" dirty="0" smtClean="0"/>
              <a:t>:</a:t>
            </a:r>
          </a:p>
          <a:p>
            <a:r>
              <a:rPr lang="ru-RU" dirty="0"/>
              <a:t>технических условий; технических требований; правил приемки; методов испытания; правил маркировки, упаковки, транспортирования и хранения; типовых технологических процессов; на термины и определения. </a:t>
            </a:r>
          </a:p>
        </p:txBody>
      </p:sp>
    </p:spTree>
    <p:extLst>
      <p:ext uri="{BB962C8B-B14F-4D97-AF65-F5344CB8AC3E}">
        <p14:creationId xmlns:p14="http://schemas.microsoft.com/office/powerpoint/2010/main" val="19459291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5846"/>
            <a:ext cx="84969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СТРУКТУРА СТАНДАРТОВ Государственные стандарты классифицируются по раз делам, классам, группам в соответствии с </a:t>
            </a:r>
            <a:r>
              <a:rPr lang="ru-RU" dirty="0" err="1"/>
              <a:t>Классификато</a:t>
            </a:r>
            <a:r>
              <a:rPr lang="ru-RU" dirty="0"/>
              <a:t> ром государственных стандартов. Основой классификации стандартов на разделы является стандартизация отрасли, за которой закрепляется классифицирующий индекс, обо </a:t>
            </a:r>
            <a:r>
              <a:rPr lang="ru-RU" dirty="0" err="1"/>
              <a:t>значаемый</a:t>
            </a:r>
            <a:r>
              <a:rPr lang="ru-RU" dirty="0"/>
              <a:t> заглавной буквой русского алфавита. Так, сель </a:t>
            </a:r>
            <a:r>
              <a:rPr lang="ru-RU" dirty="0" err="1"/>
              <a:t>скому</a:t>
            </a:r>
            <a:r>
              <a:rPr lang="ru-RU" dirty="0"/>
              <a:t> хозяйству присвоен индекс С. Классы обозначают </a:t>
            </a:r>
            <a:r>
              <a:rPr lang="ru-RU" dirty="0" err="1"/>
              <a:t>ся</a:t>
            </a:r>
            <a:r>
              <a:rPr lang="ru-RU" dirty="0"/>
              <a:t> цифрами от 0 до 9 с использованием всех цифр или их части. Раздел С включает следующие классы: 0 — общие правила и нормы по сельскому хозяйству; 1 — полевые культуры; 2 — технические культуры; 3 — плодовые и ягодные культуры; 4 — овощные культуры и цветы; 5 — пчеловодство; 6 — шелководство; 7 — животноводство; 8 — звероводство, охота и рыбоводство; 9 — лесное </a:t>
            </a:r>
            <a:r>
              <a:rPr lang="ru-RU" dirty="0" err="1"/>
              <a:t>хозяй</a:t>
            </a:r>
            <a:r>
              <a:rPr lang="ru-RU" dirty="0"/>
              <a:t> </a:t>
            </a:r>
            <a:r>
              <a:rPr lang="ru-RU" dirty="0" err="1"/>
              <a:t>ство</a:t>
            </a:r>
            <a:r>
              <a:rPr lang="ru-RU" dirty="0"/>
              <a:t> и </a:t>
            </a:r>
            <a:r>
              <a:rPr lang="ru-RU" dirty="0" err="1"/>
              <a:t>агролесомелиорация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/>
              <a:t>Действующие ГОСТы имеют силу закона, обязательны для применения всеми организациями и предприятиями.</a:t>
            </a:r>
          </a:p>
        </p:txBody>
      </p:sp>
    </p:spTree>
    <p:extLst>
      <p:ext uri="{BB962C8B-B14F-4D97-AF65-F5344CB8AC3E}">
        <p14:creationId xmlns:p14="http://schemas.microsoft.com/office/powerpoint/2010/main" val="450379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РОЛЬ СТАНДАРТИЗАЦИИ В УПРАВЛЕНИИ КАЧЕСТВОМ </a:t>
            </a:r>
            <a:r>
              <a:rPr lang="ru-RU" dirty="0" smtClean="0"/>
              <a:t>ПРОДУКЦИИ</a:t>
            </a:r>
          </a:p>
          <a:p>
            <a:r>
              <a:rPr lang="ru-RU" dirty="0"/>
              <a:t>В тех случаях, когда нормы качества занижены или завышены, стандарт не стимулирует повышение качества продукции; отсутствие достоверных и оперативных </a:t>
            </a:r>
            <a:r>
              <a:rPr lang="ru-RU" dirty="0" err="1"/>
              <a:t>мето</a:t>
            </a:r>
            <a:r>
              <a:rPr lang="ru-RU" dirty="0"/>
              <a:t> </a:t>
            </a:r>
            <a:r>
              <a:rPr lang="ru-RU" dirty="0" err="1"/>
              <a:t>дов</a:t>
            </a:r>
            <a:r>
              <a:rPr lang="ru-RU" dirty="0"/>
              <a:t> испытаний не позволяет правильно определить фак </a:t>
            </a:r>
            <a:r>
              <a:rPr lang="ru-RU" dirty="0" err="1"/>
              <a:t>тическое</a:t>
            </a:r>
            <a:r>
              <a:rPr lang="ru-RU" dirty="0"/>
              <a:t> качество продукции при сдаче ее заготовитель </a:t>
            </a:r>
            <a:r>
              <a:rPr lang="ru-RU" dirty="0" err="1"/>
              <a:t>ным</a:t>
            </a:r>
            <a:r>
              <a:rPr lang="ru-RU" dirty="0"/>
              <a:t> организациям. </a:t>
            </a:r>
            <a:endParaRPr lang="ru-RU" dirty="0" smtClean="0"/>
          </a:p>
          <a:p>
            <a:r>
              <a:rPr lang="ru-RU" dirty="0"/>
              <a:t>Любые свойства продукции можно охарактеризовать вербально или выразить численно </a:t>
            </a:r>
            <a:endParaRPr lang="ru-RU" dirty="0" smtClean="0"/>
          </a:p>
          <a:p>
            <a:r>
              <a:rPr lang="ru-RU" dirty="0"/>
              <a:t>Свойства сельскохозяйственной продукции имеют не одинаковую значимость; одни из них самые важные, </a:t>
            </a:r>
            <a:r>
              <a:rPr lang="ru-RU" dirty="0" err="1"/>
              <a:t>дру</a:t>
            </a:r>
            <a:r>
              <a:rPr lang="ru-RU" dirty="0"/>
              <a:t> </a:t>
            </a:r>
            <a:r>
              <a:rPr lang="ru-RU" dirty="0" err="1"/>
              <a:t>гие</a:t>
            </a:r>
            <a:r>
              <a:rPr lang="ru-RU" dirty="0"/>
              <a:t> — второстепенные, третьи совсем не имеют значения</a:t>
            </a:r>
            <a:r>
              <a:rPr lang="ru-RU" dirty="0" smtClean="0"/>
              <a:t>.</a:t>
            </a:r>
          </a:p>
          <a:p>
            <a:r>
              <a:rPr lang="ru-RU" dirty="0"/>
              <a:t>Качество продукции — это совокупность ее свойств, обусловливающих ее пригодность к удовлетворению </a:t>
            </a:r>
            <a:r>
              <a:rPr lang="ru-RU" dirty="0" err="1"/>
              <a:t>опре</a:t>
            </a:r>
            <a:r>
              <a:rPr lang="ru-RU" dirty="0"/>
              <a:t> деленных потребностей в соответствии с ее назначением. </a:t>
            </a:r>
            <a:endParaRPr lang="ru-RU" dirty="0" smtClean="0"/>
          </a:p>
          <a:p>
            <a:r>
              <a:rPr lang="ru-RU" dirty="0"/>
              <a:t>Показатели качества </a:t>
            </a:r>
            <a:r>
              <a:rPr lang="ru-RU" dirty="0" err="1"/>
              <a:t>сельскохозяйст</a:t>
            </a:r>
            <a:r>
              <a:rPr lang="ru-RU" dirty="0"/>
              <a:t> венной продукции можно определить при помощи следую </a:t>
            </a:r>
            <a:r>
              <a:rPr lang="ru-RU" dirty="0" err="1"/>
              <a:t>щих</a:t>
            </a:r>
            <a:r>
              <a:rPr lang="ru-RU" dirty="0"/>
              <a:t> методов: измерительного, регистрационного, расчет </a:t>
            </a:r>
            <a:r>
              <a:rPr lang="ru-RU" dirty="0" err="1"/>
              <a:t>ного</a:t>
            </a:r>
            <a:r>
              <a:rPr lang="ru-RU" dirty="0"/>
              <a:t>, органолептического.</a:t>
            </a:r>
          </a:p>
        </p:txBody>
      </p:sp>
    </p:spTree>
    <p:extLst>
      <p:ext uri="{BB962C8B-B14F-4D97-AF65-F5344CB8AC3E}">
        <p14:creationId xmlns:p14="http://schemas.microsoft.com/office/powerpoint/2010/main" val="28009912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6461" y="260648"/>
            <a:ext cx="84969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Измерительный метод — метод определения показа </a:t>
            </a:r>
            <a:r>
              <a:rPr lang="ru-RU" dirty="0" err="1"/>
              <a:t>телей</a:t>
            </a:r>
            <a:r>
              <a:rPr lang="ru-RU" dirty="0"/>
              <a:t> качества продукции с помощью технических средств измерения: весов, микрометров, </a:t>
            </a:r>
            <a:r>
              <a:rPr lang="ru-RU" dirty="0" err="1"/>
              <a:t>лактоденсиметров</a:t>
            </a:r>
            <a:r>
              <a:rPr lang="ru-RU" dirty="0"/>
              <a:t>, </a:t>
            </a:r>
            <a:r>
              <a:rPr lang="ru-RU" dirty="0" err="1"/>
              <a:t>вла</a:t>
            </a:r>
            <a:r>
              <a:rPr lang="ru-RU" dirty="0"/>
              <a:t> </a:t>
            </a:r>
            <a:r>
              <a:rPr lang="ru-RU" dirty="0" err="1"/>
              <a:t>гомеров</a:t>
            </a:r>
            <a:r>
              <a:rPr lang="ru-RU" dirty="0"/>
              <a:t> и других приборов, аппаратов и установок. Регистрационный метод — метод определения пока </a:t>
            </a:r>
            <a:r>
              <a:rPr lang="ru-RU" dirty="0" err="1"/>
              <a:t>зателей</a:t>
            </a:r>
            <a:r>
              <a:rPr lang="ru-RU" dirty="0"/>
              <a:t> качества продукции на основе обнаружения, ре </a:t>
            </a:r>
            <a:r>
              <a:rPr lang="ru-RU" dirty="0" err="1"/>
              <a:t>гистрации</a:t>
            </a:r>
            <a:r>
              <a:rPr lang="ru-RU" dirty="0"/>
              <a:t> и подсчета количества событий, явлений, </a:t>
            </a:r>
            <a:r>
              <a:rPr lang="ru-RU" dirty="0" err="1"/>
              <a:t>объ</a:t>
            </a:r>
            <a:r>
              <a:rPr lang="ru-RU" dirty="0"/>
              <a:t> </a:t>
            </a:r>
            <a:r>
              <a:rPr lang="ru-RU" dirty="0" err="1"/>
              <a:t>ектов</a:t>
            </a:r>
            <a:r>
              <a:rPr lang="ru-RU" dirty="0"/>
              <a:t>. Причем подсчет количества событий или явлений может осуществляться с помощью органов зрения, слуха, обоняния и осязания человека, т. е. этот метод не </a:t>
            </a:r>
            <a:r>
              <a:rPr lang="ru-RU" dirty="0" err="1"/>
              <a:t>предусмат</a:t>
            </a:r>
            <a:r>
              <a:rPr lang="ru-RU" dirty="0"/>
              <a:t> </a:t>
            </a:r>
            <a:r>
              <a:rPr lang="ru-RU" dirty="0" err="1"/>
              <a:t>ривает</a:t>
            </a:r>
            <a:r>
              <a:rPr lang="ru-RU" dirty="0"/>
              <a:t> применение технических измерительных средств. Между тем возможно применение усиливающих средств: микроскопа, лупы, а также таких технических регистра </a:t>
            </a:r>
            <a:r>
              <a:rPr lang="ru-RU" dirty="0" err="1"/>
              <a:t>ционных</a:t>
            </a:r>
            <a:r>
              <a:rPr lang="ru-RU" dirty="0"/>
              <a:t> средств, как магнитофон и осциллограф. Расчетный метод — определение числовых значений показателей качества продукции. Основан на вычислении с использованием информации, полученной с помощью </a:t>
            </a:r>
            <a:r>
              <a:rPr lang="ru-RU" dirty="0" err="1"/>
              <a:t>тео</a:t>
            </a:r>
            <a:r>
              <a:rPr lang="ru-RU" dirty="0"/>
              <a:t> </a:t>
            </a:r>
            <a:r>
              <a:rPr lang="ru-RU" dirty="0" err="1"/>
              <a:t>ретических</a:t>
            </a:r>
            <a:r>
              <a:rPr lang="ru-RU" dirty="0"/>
              <a:t> зависимостей или эмпирическим путем. (Эм </a:t>
            </a:r>
            <a:r>
              <a:rPr lang="ru-RU" dirty="0" err="1"/>
              <a:t>пирия</a:t>
            </a:r>
            <a:r>
              <a:rPr lang="ru-RU" dirty="0"/>
              <a:t> — восприятие действительности на основе накоплен </a:t>
            </a:r>
            <a:r>
              <a:rPr lang="ru-RU" dirty="0" err="1"/>
              <a:t>ного</a:t>
            </a:r>
            <a:r>
              <a:rPr lang="ru-RU" dirty="0"/>
              <a:t> практического опыта, профессиональной интуиции.)</a:t>
            </a:r>
          </a:p>
        </p:txBody>
      </p:sp>
    </p:spTree>
    <p:extLst>
      <p:ext uri="{BB962C8B-B14F-4D97-AF65-F5344CB8AC3E}">
        <p14:creationId xmlns:p14="http://schemas.microsoft.com/office/powerpoint/2010/main" val="26570013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56895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Для определения показателей качества большинства видов продукции животноводства широко применяется органолептический метод — метод определения значений показателей качества продукции на основе комплекса ин формации (о внешнем виде, вкусе, запахе и др.), воспринимаемой органами чувств человека: зрением, </a:t>
            </a:r>
            <a:r>
              <a:rPr lang="ru-RU" dirty="0" err="1"/>
              <a:t>обоняни</a:t>
            </a:r>
            <a:r>
              <a:rPr lang="ru-RU" dirty="0"/>
              <a:t> ем, осязанием. Точность и достоверность значений, полу </a:t>
            </a:r>
            <a:r>
              <a:rPr lang="ru-RU" dirty="0" err="1"/>
              <a:t>ченных</a:t>
            </a:r>
            <a:r>
              <a:rPr lang="ru-RU" dirty="0"/>
              <a:t> данным методом, зависит от имеющегося </a:t>
            </a:r>
            <a:r>
              <a:rPr lang="ru-RU" dirty="0" err="1"/>
              <a:t>практи</a:t>
            </a:r>
            <a:r>
              <a:rPr lang="ru-RU" dirty="0"/>
              <a:t> </a:t>
            </a:r>
            <a:r>
              <a:rPr lang="ru-RU" dirty="0" err="1"/>
              <a:t>ческого</a:t>
            </a:r>
            <a:r>
              <a:rPr lang="ru-RU" dirty="0"/>
              <a:t> опыта, квалификации, навыков и способностей лиц, их определяющих</a:t>
            </a:r>
            <a:r>
              <a:rPr lang="ru-RU" dirty="0" smtClean="0"/>
              <a:t>.</a:t>
            </a:r>
          </a:p>
          <a:p>
            <a:r>
              <a:rPr lang="ru-RU" dirty="0"/>
              <a:t>Современная стандартизация сельскохозяйственной продукции предусматривает стандартизацию: качественных показателей, которые характеризуют органолептические, физические, химические и </a:t>
            </a:r>
            <a:r>
              <a:rPr lang="ru-RU" dirty="0" err="1"/>
              <a:t>биоло</a:t>
            </a:r>
            <a:r>
              <a:rPr lang="ru-RU" dirty="0"/>
              <a:t> </a:t>
            </a:r>
            <a:r>
              <a:rPr lang="ru-RU" dirty="0" err="1"/>
              <a:t>гические</a:t>
            </a:r>
            <a:r>
              <a:rPr lang="ru-RU" dirty="0"/>
              <a:t> свойства продукции; качественных показателей, которые характеризуют микробиологические свойства продукции; показателей, которые характеризуют содержание ос </a:t>
            </a:r>
            <a:r>
              <a:rPr lang="ru-RU" dirty="0" err="1"/>
              <a:t>таточных</a:t>
            </a:r>
            <a:r>
              <a:rPr lang="ru-RU" dirty="0"/>
              <a:t> количеств пестицидов в продуктах; терминологии, приборов и методов определения </a:t>
            </a:r>
            <a:r>
              <a:rPr lang="ru-RU" dirty="0" err="1"/>
              <a:t>субъ</a:t>
            </a:r>
            <a:r>
              <a:rPr lang="ru-RU" dirty="0"/>
              <a:t> </a:t>
            </a:r>
            <a:r>
              <a:rPr lang="ru-RU" dirty="0" err="1"/>
              <a:t>ектов</a:t>
            </a:r>
            <a:r>
              <a:rPr lang="ru-RU" dirty="0"/>
              <a:t> качественных показателей, а также </a:t>
            </a:r>
            <a:r>
              <a:rPr lang="ru-RU" dirty="0" err="1"/>
              <a:t>установле</a:t>
            </a:r>
            <a:r>
              <a:rPr lang="ru-RU" dirty="0"/>
              <a:t> </a:t>
            </a:r>
            <a:r>
              <a:rPr lang="ru-RU" dirty="0" err="1"/>
              <a:t>ние</a:t>
            </a:r>
            <a:r>
              <a:rPr lang="ru-RU" dirty="0"/>
              <a:t> дифференцированных показателей качества про </a:t>
            </a:r>
            <a:r>
              <a:rPr lang="ru-RU" dirty="0" err="1"/>
              <a:t>дукции</a:t>
            </a:r>
            <a:r>
              <a:rPr lang="ru-RU" dirty="0"/>
              <a:t> по классам, сортам и т. д.</a:t>
            </a:r>
          </a:p>
        </p:txBody>
      </p:sp>
    </p:spTree>
    <p:extLst>
      <p:ext uri="{BB962C8B-B14F-4D97-AF65-F5344CB8AC3E}">
        <p14:creationId xmlns:p14="http://schemas.microsoft.com/office/powerpoint/2010/main" val="747367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548680"/>
            <a:ext cx="86409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Организации по с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тандартизации.</a:t>
            </a: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</a:rPr>
              <a:t>Наиболее </a:t>
            </a:r>
            <a:r>
              <a:rPr lang="ru-RU" sz="2800" b="1" dirty="0">
                <a:solidFill>
                  <a:srgbClr val="002060"/>
                </a:solidFill>
              </a:rPr>
              <a:t>крупной международной организацией по стандартизации является ИСО (ISO — </a:t>
            </a:r>
            <a:r>
              <a:rPr lang="ru-RU" sz="2800" b="1" dirty="0" err="1">
                <a:solidFill>
                  <a:srgbClr val="002060"/>
                </a:solidFill>
              </a:rPr>
              <a:t>International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</a:rPr>
              <a:t>Standard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Organization</a:t>
            </a:r>
            <a:r>
              <a:rPr lang="ru-RU" sz="2800" b="1" dirty="0">
                <a:solidFill>
                  <a:srgbClr val="002060"/>
                </a:solidFill>
              </a:rPr>
              <a:t>), которая была создана в 1947 г</a:t>
            </a:r>
            <a:r>
              <a:rPr lang="ru-RU" sz="2800" b="1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ru-RU" sz="2800" b="1" dirty="0">
                <a:solidFill>
                  <a:srgbClr val="002060"/>
                </a:solidFill>
              </a:rPr>
              <a:t>Россия участвует в работе ИСО с момента ее </a:t>
            </a:r>
            <a:r>
              <a:rPr lang="ru-RU" sz="2800" b="1" dirty="0" smtClean="0">
                <a:solidFill>
                  <a:srgbClr val="002060"/>
                </a:solidFill>
              </a:rPr>
              <a:t>создания. </a:t>
            </a:r>
            <a:r>
              <a:rPr lang="ru-RU" sz="2800" b="1" dirty="0">
                <a:solidFill>
                  <a:srgbClr val="002060"/>
                </a:solidFill>
              </a:rPr>
              <a:t>Всю основную деятельность по разработке </a:t>
            </a:r>
            <a:r>
              <a:rPr lang="ru-RU" sz="2800" b="1" dirty="0" err="1" smtClean="0">
                <a:solidFill>
                  <a:srgbClr val="002060"/>
                </a:solidFill>
              </a:rPr>
              <a:t>междуна</a:t>
            </a:r>
            <a:r>
              <a:rPr lang="ru-RU" sz="2800" b="1" dirty="0" smtClean="0">
                <a:solidFill>
                  <a:srgbClr val="002060"/>
                </a:solidFill>
              </a:rPr>
              <a:t>- </a:t>
            </a:r>
            <a:r>
              <a:rPr lang="ru-RU" sz="2800" b="1" dirty="0">
                <a:solidFill>
                  <a:srgbClr val="002060"/>
                </a:solidFill>
              </a:rPr>
              <a:t>родных стандартов ИСО осуществляет через свои </a:t>
            </a:r>
            <a:r>
              <a:rPr lang="ru-RU" sz="2800" b="1" dirty="0" smtClean="0">
                <a:solidFill>
                  <a:srgbClr val="002060"/>
                </a:solidFill>
              </a:rPr>
              <a:t>технические </a:t>
            </a:r>
            <a:r>
              <a:rPr lang="ru-RU" sz="2800" b="1" dirty="0">
                <a:solidFill>
                  <a:srgbClr val="002060"/>
                </a:solidFill>
              </a:rPr>
              <a:t>комитеты (ИСО/ТК) и подкомитеты (ИСО ТК/ГЖ), каждый из которых специализирован по определенному профилю. Каждому ТК присваиваются свой порядковый номер и название, отражающие профиль его работы и </a:t>
            </a:r>
            <a:r>
              <a:rPr lang="ru-RU" sz="2800" b="1" dirty="0" smtClean="0">
                <a:solidFill>
                  <a:srgbClr val="002060"/>
                </a:solidFill>
              </a:rPr>
              <a:t>специализацию</a:t>
            </a:r>
            <a:r>
              <a:rPr lang="ru-RU" sz="2800" b="1" dirty="0">
                <a:solidFill>
                  <a:srgbClr val="002060"/>
                </a:solidFill>
              </a:rPr>
              <a:t>. Например, ИСО/ТК 23 «</a:t>
            </a:r>
            <a:r>
              <a:rPr lang="ru-RU" sz="2800" b="1" dirty="0" smtClean="0">
                <a:solidFill>
                  <a:srgbClr val="002060"/>
                </a:solidFill>
              </a:rPr>
              <a:t>Сельскохозяйственный </a:t>
            </a:r>
            <a:r>
              <a:rPr lang="ru-RU" sz="2800" b="1" dirty="0">
                <a:solidFill>
                  <a:srgbClr val="002060"/>
                </a:solidFill>
              </a:rPr>
              <a:t>трактор», ИСО/ТК 34 «Сельскохозяйственные </a:t>
            </a:r>
            <a:r>
              <a:rPr lang="ru-RU" sz="2800" b="1" dirty="0" smtClean="0">
                <a:solidFill>
                  <a:srgbClr val="002060"/>
                </a:solidFill>
              </a:rPr>
              <a:t>пищевые </a:t>
            </a:r>
            <a:r>
              <a:rPr lang="ru-RU" sz="2800" b="1" dirty="0">
                <a:solidFill>
                  <a:srgbClr val="002060"/>
                </a:solidFill>
              </a:rPr>
              <a:t>продукты».</a:t>
            </a:r>
          </a:p>
        </p:txBody>
      </p:sp>
    </p:spTree>
    <p:extLst>
      <p:ext uri="{BB962C8B-B14F-4D97-AF65-F5344CB8AC3E}">
        <p14:creationId xmlns:p14="http://schemas.microsoft.com/office/powerpoint/2010/main" val="3481360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352928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 основным направлениям работ по стандартизации в сельскохозяйственном производстве следует отнести: широкое применение методов стандартизации для дальнейшего развития специализации и </a:t>
            </a:r>
            <a:r>
              <a:rPr lang="ru-RU" dirty="0" err="1"/>
              <a:t>кооперирова</a:t>
            </a:r>
            <a:r>
              <a:rPr lang="ru-RU" dirty="0"/>
              <a:t> </a:t>
            </a:r>
            <a:r>
              <a:rPr lang="ru-RU" dirty="0" err="1"/>
              <a:t>ния</a:t>
            </a:r>
            <a:r>
              <a:rPr lang="ru-RU" dirty="0"/>
              <a:t> в сельскохозяйственном производстве; установление в государственных стандартах </a:t>
            </a:r>
            <a:r>
              <a:rPr lang="ru-RU" dirty="0" err="1"/>
              <a:t>прогрес</a:t>
            </a:r>
            <a:r>
              <a:rPr lang="ru-RU" dirty="0"/>
              <a:t> </a:t>
            </a:r>
            <a:r>
              <a:rPr lang="ru-RU" dirty="0" err="1"/>
              <a:t>сивных</a:t>
            </a:r>
            <a:r>
              <a:rPr lang="ru-RU" dirty="0"/>
              <a:t> показателей качества сельхозпродукции, оп </a:t>
            </a:r>
            <a:r>
              <a:rPr lang="ru-RU" dirty="0" err="1"/>
              <a:t>ределяющих</a:t>
            </a:r>
            <a:r>
              <a:rPr lang="ru-RU" dirty="0"/>
              <a:t> ее технологические достоинства, пище </a:t>
            </a:r>
            <a:r>
              <a:rPr lang="ru-RU" dirty="0" err="1"/>
              <a:t>вую</a:t>
            </a:r>
            <a:r>
              <a:rPr lang="ru-RU" dirty="0"/>
              <a:t> и кормовую ценность при условии рационального и полного использования всей выращенной продукции и применения максимальной механизации всех про </a:t>
            </a:r>
            <a:r>
              <a:rPr lang="ru-RU" dirty="0" err="1"/>
              <a:t>изводственных</a:t>
            </a:r>
            <a:r>
              <a:rPr lang="ru-RU" dirty="0"/>
              <a:t> процессов; повышение урожайных свойств семян и способности сохранять эти свойства в период хранения</a:t>
            </a:r>
            <a:r>
              <a:rPr lang="ru-RU" dirty="0" smtClean="0"/>
              <a:t>;</a:t>
            </a:r>
          </a:p>
          <a:p>
            <a:r>
              <a:rPr lang="ru-RU" dirty="0"/>
              <a:t>повышение технологических свойств сахарной </a:t>
            </a:r>
            <a:r>
              <a:rPr lang="ru-RU" dirty="0" err="1"/>
              <a:t>свек</a:t>
            </a:r>
            <a:r>
              <a:rPr lang="ru-RU" dirty="0"/>
              <a:t> </a:t>
            </a:r>
            <a:r>
              <a:rPr lang="ru-RU" dirty="0" err="1"/>
              <a:t>лы</a:t>
            </a:r>
            <a:r>
              <a:rPr lang="ru-RU" dirty="0"/>
              <a:t> с целью увеличения выхода сахара и снижения всех затрат на производство и переработку сырья; повышение технологических свойств картофеля с </a:t>
            </a:r>
            <a:r>
              <a:rPr lang="ru-RU" dirty="0" err="1"/>
              <a:t>це</a:t>
            </a:r>
            <a:r>
              <a:rPr lang="ru-RU" dirty="0"/>
              <a:t> лью увеличения выхода крахмала и снижения всех затрат на производство и переработку сырья; повышение технологических свойств и пищевкусовых достоинств фруктов и овощей; классификацию продукции на категории, классы, сор та с учетом ее пищевкусовых свойств и товарного вида; классификацию животных и сельскохозяйственной птицы для убоя с учетом выхода и качества мяса, а также технологии их переработки; повышение пищевкусовых и технологических свойств молока; установление норм и показателей качества </a:t>
            </a:r>
            <a:r>
              <a:rPr lang="ru-RU" dirty="0" err="1"/>
              <a:t>комбикор</a:t>
            </a:r>
            <a:r>
              <a:rPr lang="ru-RU" dirty="0"/>
              <a:t> </a:t>
            </a:r>
            <a:r>
              <a:rPr lang="ru-RU" dirty="0" err="1"/>
              <a:t>мов</a:t>
            </a:r>
            <a:r>
              <a:rPr lang="ru-RU" dirty="0"/>
              <a:t>, </a:t>
            </a:r>
            <a:r>
              <a:rPr lang="ru-RU" dirty="0" err="1"/>
              <a:t>белкововитаминных</a:t>
            </a:r>
            <a:r>
              <a:rPr lang="ru-RU" dirty="0"/>
              <a:t> добавок и премиксов для всех видов сельскохозяйственных животных и птицы, обеспечивающих гарантированную продуктивность и снижение затрат кормов на единицу произведенной продукции; получение объективной информации о качестве про </a:t>
            </a:r>
            <a:r>
              <a:rPr lang="ru-RU" dirty="0" err="1"/>
              <a:t>дукции</a:t>
            </a:r>
            <a:r>
              <a:rPr lang="ru-RU" dirty="0"/>
              <a:t> с помощью совершенных средств измеритель ной техники, единства используемых в народном хо </a:t>
            </a:r>
            <a:r>
              <a:rPr lang="ru-RU" dirty="0" err="1"/>
              <a:t>зяйстве</a:t>
            </a:r>
            <a:r>
              <a:rPr lang="ru-RU" dirty="0"/>
              <a:t> мер, правильности применяемых методов и средств измерений; стандартизацию терминологии. </a:t>
            </a:r>
          </a:p>
        </p:txBody>
      </p:sp>
    </p:spTree>
    <p:extLst>
      <p:ext uri="{BB962C8B-B14F-4D97-AF65-F5344CB8AC3E}">
        <p14:creationId xmlns:p14="http://schemas.microsoft.com/office/powerpoint/2010/main" val="9629205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84969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ПОДТВЕРЖДЕНИЕ СООТВЕТСТВИЯ И ЕГО ЦЕЛЬ </a:t>
            </a:r>
            <a:endParaRPr lang="ru-RU" dirty="0" smtClean="0"/>
          </a:p>
          <a:p>
            <a:r>
              <a:rPr lang="ru-RU" dirty="0" smtClean="0"/>
              <a:t>Подтверждение </a:t>
            </a:r>
            <a:r>
              <a:rPr lang="ru-RU" dirty="0"/>
              <a:t>соответствия осуществляется в целях: удостоверения соответствия продукции, процессов про </a:t>
            </a:r>
            <a:r>
              <a:rPr lang="ru-RU" dirty="0" err="1"/>
              <a:t>изводства</a:t>
            </a:r>
            <a:r>
              <a:rPr lang="ru-RU" dirty="0"/>
              <a:t>, эксплуатации, хранения, перевозки, </a:t>
            </a:r>
            <a:r>
              <a:rPr lang="ru-RU" dirty="0" err="1"/>
              <a:t>реали</a:t>
            </a:r>
            <a:r>
              <a:rPr lang="ru-RU" dirty="0"/>
              <a:t> </a:t>
            </a:r>
            <a:r>
              <a:rPr lang="ru-RU" dirty="0" err="1"/>
              <a:t>зации</a:t>
            </a:r>
            <a:r>
              <a:rPr lang="ru-RU" dirty="0"/>
              <a:t> и утилизации, работ, услуг или иных объектов тех </a:t>
            </a:r>
            <a:r>
              <a:rPr lang="ru-RU" dirty="0" err="1"/>
              <a:t>нического</a:t>
            </a:r>
            <a:r>
              <a:rPr lang="ru-RU" dirty="0"/>
              <a:t> регламента стандартам, условиям договоров; содействия приобретателям в компонентном выборе продукции, работ, услуг; повышения конкурентоспособности продукции, работ, услуг на российском и международном рынках</a:t>
            </a:r>
            <a:r>
              <a:rPr lang="ru-RU" dirty="0" smtClean="0"/>
              <a:t>;</a:t>
            </a:r>
          </a:p>
          <a:p>
            <a:r>
              <a:rPr lang="ru-RU" dirty="0"/>
              <a:t>создания условий для обеспечения свободного </a:t>
            </a:r>
            <a:r>
              <a:rPr lang="ru-RU" dirty="0" err="1"/>
              <a:t>переме</a:t>
            </a:r>
            <a:r>
              <a:rPr lang="ru-RU" dirty="0"/>
              <a:t> </a:t>
            </a:r>
            <a:r>
              <a:rPr lang="ru-RU" dirty="0" err="1"/>
              <a:t>щения</a:t>
            </a:r>
            <a:r>
              <a:rPr lang="ru-RU" dirty="0"/>
              <a:t> товаров по территории Российской Федерации, а также для осуществления международного </a:t>
            </a:r>
            <a:r>
              <a:rPr lang="ru-RU" dirty="0" err="1"/>
              <a:t>экономи</a:t>
            </a:r>
            <a:r>
              <a:rPr lang="ru-RU" dirty="0"/>
              <a:t> </a:t>
            </a:r>
            <a:r>
              <a:rPr lang="ru-RU" dirty="0" err="1"/>
              <a:t>ческого</a:t>
            </a:r>
            <a:r>
              <a:rPr lang="ru-RU" dirty="0"/>
              <a:t>, </a:t>
            </a:r>
            <a:r>
              <a:rPr lang="ru-RU" dirty="0" err="1"/>
              <a:t>научнотехнического</a:t>
            </a:r>
            <a:r>
              <a:rPr lang="ru-RU" dirty="0"/>
              <a:t> сотрудничества и меж </a:t>
            </a:r>
            <a:r>
              <a:rPr lang="ru-RU" dirty="0" err="1"/>
              <a:t>дународной</a:t>
            </a:r>
            <a:r>
              <a:rPr lang="ru-RU" dirty="0"/>
              <a:t> торговли. </a:t>
            </a:r>
          </a:p>
        </p:txBody>
      </p:sp>
    </p:spTree>
    <p:extLst>
      <p:ext uri="{BB962C8B-B14F-4D97-AF65-F5344CB8AC3E}">
        <p14:creationId xmlns:p14="http://schemas.microsoft.com/office/powerpoint/2010/main" val="32062765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6081" y="260648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ФОРМЫ ПОДТВЕРЖДЕНИЯ СООТВЕТСТВИЯ Подтверждение соответствия на территории Россий </a:t>
            </a:r>
            <a:r>
              <a:rPr lang="ru-RU" dirty="0" err="1"/>
              <a:t>ской</a:t>
            </a:r>
            <a:r>
              <a:rPr lang="ru-RU" dirty="0"/>
              <a:t> Федерации может носить добровольный или </a:t>
            </a:r>
            <a:r>
              <a:rPr lang="ru-RU" dirty="0" err="1"/>
              <a:t>обяза</a:t>
            </a:r>
            <a:r>
              <a:rPr lang="ru-RU" dirty="0"/>
              <a:t> тельный характер. Добровольное подтверждение соответствия </a:t>
            </a:r>
            <a:r>
              <a:rPr lang="ru-RU" dirty="0" err="1"/>
              <a:t>осуществ</a:t>
            </a:r>
            <a:r>
              <a:rPr lang="ru-RU" dirty="0"/>
              <a:t> </a:t>
            </a:r>
            <a:r>
              <a:rPr lang="ru-RU" dirty="0" err="1"/>
              <a:t>ляется</a:t>
            </a:r>
            <a:r>
              <a:rPr lang="ru-RU" dirty="0"/>
              <a:t> в форме добровольной сертификации. Обязательное подтверждение соответствия </a:t>
            </a:r>
            <a:r>
              <a:rPr lang="ru-RU" dirty="0" err="1"/>
              <a:t>осуществля</a:t>
            </a:r>
            <a:r>
              <a:rPr lang="ru-RU" dirty="0"/>
              <a:t> </a:t>
            </a:r>
            <a:r>
              <a:rPr lang="ru-RU" dirty="0" err="1"/>
              <a:t>ется</a:t>
            </a:r>
            <a:r>
              <a:rPr lang="ru-RU" dirty="0"/>
              <a:t> в формах принятия декларации о соответствии (далее — «декларирование соответствия») и обязательной </a:t>
            </a:r>
            <a:r>
              <a:rPr lang="ru-RU" dirty="0" err="1"/>
              <a:t>сертифи</a:t>
            </a:r>
            <a:r>
              <a:rPr lang="ru-RU" dirty="0"/>
              <a:t> </a:t>
            </a:r>
            <a:r>
              <a:rPr lang="ru-RU" dirty="0" err="1"/>
              <a:t>кации</a:t>
            </a:r>
            <a:r>
              <a:rPr lang="ru-RU" dirty="0" smtClean="0"/>
              <a:t>.</a:t>
            </a:r>
          </a:p>
          <a:p>
            <a:r>
              <a:rPr lang="ru-RU" dirty="0"/>
              <a:t>Добровольное подтверждение соответствия </a:t>
            </a:r>
            <a:r>
              <a:rPr lang="ru-RU" dirty="0" err="1"/>
              <a:t>осуществ</a:t>
            </a:r>
            <a:r>
              <a:rPr lang="ru-RU" dirty="0"/>
              <a:t> </a:t>
            </a:r>
            <a:r>
              <a:rPr lang="ru-RU" dirty="0" err="1"/>
              <a:t>ляется</a:t>
            </a:r>
            <a:r>
              <a:rPr lang="ru-RU" dirty="0"/>
              <a:t> по инициативе заявителя на условиях договора между заявителем и органом по сертификации.</a:t>
            </a:r>
          </a:p>
        </p:txBody>
      </p:sp>
    </p:spTree>
    <p:extLst>
      <p:ext uri="{BB962C8B-B14F-4D97-AF65-F5344CB8AC3E}">
        <p14:creationId xmlns:p14="http://schemas.microsoft.com/office/powerpoint/2010/main" val="8540227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4969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ОБЯЗАТЕЛЬНОЕ ПОДТВЕРЖДЕНИЕ СООТВЕТСТВИЯ 1. Обязательное подтверждение соответствия </a:t>
            </a:r>
            <a:r>
              <a:rPr lang="ru-RU" dirty="0" err="1"/>
              <a:t>прово</a:t>
            </a:r>
            <a:r>
              <a:rPr lang="ru-RU" dirty="0"/>
              <a:t> </a:t>
            </a:r>
            <a:r>
              <a:rPr lang="ru-RU" dirty="0" err="1"/>
              <a:t>дится</a:t>
            </a:r>
            <a:r>
              <a:rPr lang="ru-RU" dirty="0"/>
              <a:t> только в случаях, установленных соответствующим техническим регламентом, и исключительно на </a:t>
            </a:r>
            <a:r>
              <a:rPr lang="ru-RU" dirty="0" err="1"/>
              <a:t>соответ</a:t>
            </a:r>
            <a:r>
              <a:rPr lang="ru-RU" dirty="0"/>
              <a:t> </a:t>
            </a:r>
            <a:r>
              <a:rPr lang="ru-RU" dirty="0" err="1"/>
              <a:t>ствие</a:t>
            </a:r>
            <a:r>
              <a:rPr lang="ru-RU" dirty="0"/>
              <a:t> требованиям технического регламента. Объектом обязательного подтверждения может быть только продукция, выпускаемая в обращение на </a:t>
            </a:r>
            <a:r>
              <a:rPr lang="ru-RU" dirty="0" err="1"/>
              <a:t>террито</a:t>
            </a:r>
            <a:r>
              <a:rPr lang="ru-RU" dirty="0"/>
              <a:t> </a:t>
            </a:r>
            <a:r>
              <a:rPr lang="ru-RU" dirty="0" err="1"/>
              <a:t>рии</a:t>
            </a:r>
            <a:r>
              <a:rPr lang="ru-RU" dirty="0"/>
              <a:t> Российской Федерации. 2. Форма и схемы обязательного подтверждения </a:t>
            </a:r>
            <a:r>
              <a:rPr lang="ru-RU" dirty="0" err="1"/>
              <a:t>соот</a:t>
            </a:r>
            <a:r>
              <a:rPr lang="ru-RU" dirty="0"/>
              <a:t> </a:t>
            </a:r>
            <a:r>
              <a:rPr lang="ru-RU" dirty="0" err="1"/>
              <a:t>ветствия</a:t>
            </a:r>
            <a:r>
              <a:rPr lang="ru-RU" dirty="0"/>
              <a:t> могут устанавливаться только техническим </a:t>
            </a:r>
            <a:r>
              <a:rPr lang="ru-RU" dirty="0" err="1"/>
              <a:t>рег</a:t>
            </a:r>
            <a:r>
              <a:rPr lang="ru-RU" dirty="0"/>
              <a:t> </a:t>
            </a:r>
            <a:r>
              <a:rPr lang="ru-RU" dirty="0" err="1"/>
              <a:t>ламентом</a:t>
            </a:r>
            <a:r>
              <a:rPr lang="ru-RU" dirty="0"/>
              <a:t> с учетом степени риска </a:t>
            </a:r>
            <a:r>
              <a:rPr lang="ru-RU" dirty="0" err="1"/>
              <a:t>недостижения</a:t>
            </a:r>
            <a:r>
              <a:rPr lang="ru-RU" dirty="0"/>
              <a:t> данных целей. 3. Декларация о соответствии и сертификат </a:t>
            </a:r>
            <a:r>
              <a:rPr lang="ru-RU" dirty="0" err="1"/>
              <a:t>соответ</a:t>
            </a:r>
            <a:r>
              <a:rPr lang="ru-RU" dirty="0"/>
              <a:t> </a:t>
            </a:r>
            <a:r>
              <a:rPr lang="ru-RU" dirty="0" err="1"/>
              <a:t>ствия</a:t>
            </a:r>
            <a:r>
              <a:rPr lang="ru-RU" dirty="0"/>
              <a:t> имеют равную юридическую силу, независимо от схемы обязательного подтверждения соответствия, и </a:t>
            </a:r>
            <a:r>
              <a:rPr lang="ru-RU" dirty="0" err="1"/>
              <a:t>дей</a:t>
            </a:r>
            <a:r>
              <a:rPr lang="ru-RU" dirty="0"/>
              <a:t> </a:t>
            </a:r>
            <a:r>
              <a:rPr lang="ru-RU" dirty="0" err="1"/>
              <a:t>ствуют</a:t>
            </a:r>
            <a:r>
              <a:rPr lang="ru-RU" dirty="0"/>
              <a:t> на всей территории Российской Федерации. 4. Наиболее перспективными являются сертификаты соответствия, выданные по системе ИСО 9000, ИСО 14000, ИСО 22000, системе ХАССП (контроля критических то чек), международного сертификата розничной торговли IFS (</a:t>
            </a:r>
            <a:r>
              <a:rPr lang="ru-RU" dirty="0" err="1"/>
              <a:t>International</a:t>
            </a:r>
            <a:r>
              <a:rPr lang="ru-RU" dirty="0"/>
              <a:t> </a:t>
            </a:r>
            <a:r>
              <a:rPr lang="ru-RU" dirty="0" err="1"/>
              <a:t>Food</a:t>
            </a:r>
            <a:r>
              <a:rPr lang="ru-RU" dirty="0"/>
              <a:t> </a:t>
            </a:r>
            <a:r>
              <a:rPr lang="ru-RU" dirty="0" err="1"/>
              <a:t>Standard</a:t>
            </a:r>
            <a:r>
              <a:rPr lang="ru-RU" dirty="0"/>
              <a:t>) Европейского союза.</a:t>
            </a:r>
          </a:p>
        </p:txBody>
      </p:sp>
    </p:spTree>
    <p:extLst>
      <p:ext uri="{BB962C8B-B14F-4D97-AF65-F5344CB8AC3E}">
        <p14:creationId xmlns:p14="http://schemas.microsoft.com/office/powerpoint/2010/main" val="32201927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56895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Организация обязательной сертификации. 1. Обязательная сертификация осуществляется </a:t>
            </a:r>
            <a:r>
              <a:rPr lang="ru-RU" dirty="0" err="1"/>
              <a:t>орга</a:t>
            </a:r>
            <a:r>
              <a:rPr lang="ru-RU" dirty="0"/>
              <a:t>' ном по сертификации, аккредитованным в порядке, уста' </a:t>
            </a:r>
            <a:r>
              <a:rPr lang="ru-RU" dirty="0" err="1"/>
              <a:t>новленном</a:t>
            </a:r>
            <a:r>
              <a:rPr lang="ru-RU" dirty="0"/>
              <a:t> Правительством Российской Федерации. 2. Орган по сертификации: привлекает на договорной основе для проведения </a:t>
            </a:r>
            <a:r>
              <a:rPr lang="ru-RU" dirty="0" err="1"/>
              <a:t>ис</a:t>
            </a:r>
            <a:r>
              <a:rPr lang="ru-RU" dirty="0"/>
              <a:t>' следований (испытаний) и измерений испытательные лаборатории (центры), аккредитованные в порядке, установленном Правительством Российской </a:t>
            </a:r>
            <a:r>
              <a:rPr lang="ru-RU" dirty="0" err="1"/>
              <a:t>Федера</a:t>
            </a:r>
            <a:r>
              <a:rPr lang="ru-RU" dirty="0"/>
              <a:t>' </a:t>
            </a:r>
            <a:r>
              <a:rPr lang="ru-RU" dirty="0" err="1"/>
              <a:t>ции</a:t>
            </a:r>
            <a:r>
              <a:rPr lang="ru-RU" dirty="0"/>
              <a:t> (далее — аккредитованные испытательные </a:t>
            </a:r>
            <a:r>
              <a:rPr lang="ru-RU" dirty="0" err="1"/>
              <a:t>лабо</a:t>
            </a:r>
            <a:r>
              <a:rPr lang="ru-RU" dirty="0"/>
              <a:t>' </a:t>
            </a:r>
            <a:r>
              <a:rPr lang="ru-RU" dirty="0" err="1"/>
              <a:t>ратории</a:t>
            </a:r>
            <a:r>
              <a:rPr lang="ru-RU" dirty="0"/>
              <a:t> (центры</a:t>
            </a:r>
            <a:r>
              <a:rPr lang="ru-RU" dirty="0" smtClean="0"/>
              <a:t>));</a:t>
            </a:r>
          </a:p>
          <a:p>
            <a:r>
              <a:rPr lang="ru-RU" dirty="0"/>
              <a:t>осуществляет контроль над объектами сертификации, если такой контроль предусмотрен соответствующей схемой обязательной сертификации и договором; ведет реестр выданных им сертификатов соответствия; информирует соответствующие органы </a:t>
            </a:r>
            <a:r>
              <a:rPr lang="ru-RU" dirty="0" err="1"/>
              <a:t>государствен</a:t>
            </a:r>
            <a:r>
              <a:rPr lang="ru-RU" dirty="0"/>
              <a:t> </a:t>
            </a:r>
            <a:r>
              <a:rPr lang="ru-RU" dirty="0" err="1"/>
              <a:t>ного</a:t>
            </a:r>
            <a:r>
              <a:rPr lang="ru-RU" dirty="0"/>
              <a:t> контроля (надзора) за соблюдением требований технических регламентов о продукции, поступившей на сертификацию, но не прошедшей ее; приостанавливает или прекращает действие </a:t>
            </a:r>
            <a:r>
              <a:rPr lang="ru-RU" dirty="0" err="1"/>
              <a:t>выданно</a:t>
            </a:r>
            <a:r>
              <a:rPr lang="ru-RU" dirty="0"/>
              <a:t> </a:t>
            </a:r>
            <a:r>
              <a:rPr lang="ru-RU" dirty="0" err="1"/>
              <a:t>го</a:t>
            </a:r>
            <a:r>
              <a:rPr lang="ru-RU" dirty="0"/>
              <a:t> им сертификата соответствия; обеспечивает </a:t>
            </a:r>
            <a:r>
              <a:rPr lang="ru-RU" dirty="0" err="1"/>
              <a:t>предос</a:t>
            </a:r>
            <a:r>
              <a:rPr lang="ru-RU" dirty="0"/>
              <a:t> </a:t>
            </a:r>
            <a:r>
              <a:rPr lang="ru-RU" dirty="0" err="1"/>
              <a:t>тавление</a:t>
            </a:r>
            <a:r>
              <a:rPr lang="ru-RU" dirty="0"/>
              <a:t> заявителям информации о порядке </a:t>
            </a:r>
            <a:r>
              <a:rPr lang="ru-RU" dirty="0" err="1"/>
              <a:t>проведе</a:t>
            </a:r>
            <a:r>
              <a:rPr lang="ru-RU" dirty="0"/>
              <a:t> </a:t>
            </a:r>
            <a:r>
              <a:rPr lang="ru-RU" dirty="0" err="1"/>
              <a:t>ния</a:t>
            </a:r>
            <a:r>
              <a:rPr lang="ru-RU" dirty="0"/>
              <a:t> обязательной сертификации. 3. Исследования (испытания) и измерения продукции при осуществлении обязательной сертификации проводят </a:t>
            </a:r>
            <a:r>
              <a:rPr lang="ru-RU" dirty="0" err="1"/>
              <a:t>ся</a:t>
            </a:r>
            <a:r>
              <a:rPr lang="ru-RU"/>
              <a:t> аккредитованными испытательными лабораториями (центрами).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32571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88714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56085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86291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1966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8148" y="404664"/>
            <a:ext cx="835292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solidFill>
                  <a:srgbClr val="002060"/>
                </a:solidFill>
              </a:rPr>
              <a:t>В состав технического комитета ИСО/ТК 34 входит 15 подкомитетов. В каждом подкомитете ИСО есть </a:t>
            </a:r>
            <a:r>
              <a:rPr lang="ru-RU" sz="2800" b="1" dirty="0" smtClean="0">
                <a:solidFill>
                  <a:srgbClr val="002060"/>
                </a:solidFill>
              </a:rPr>
              <a:t>несколько </a:t>
            </a:r>
            <a:r>
              <a:rPr lang="ru-RU" sz="2800" b="1" dirty="0">
                <a:solidFill>
                  <a:srgbClr val="002060"/>
                </a:solidFill>
              </a:rPr>
              <a:t>рабочих групп, которые занимаются разработкой </a:t>
            </a:r>
            <a:r>
              <a:rPr lang="ru-RU" sz="2800" b="1" dirty="0" smtClean="0">
                <a:solidFill>
                  <a:srgbClr val="002060"/>
                </a:solidFill>
              </a:rPr>
              <a:t>международных </a:t>
            </a:r>
            <a:r>
              <a:rPr lang="ru-RU" sz="2800" b="1" dirty="0">
                <a:solidFill>
                  <a:srgbClr val="002060"/>
                </a:solidFill>
              </a:rPr>
              <a:t>стандартов на соответствующие виды </a:t>
            </a:r>
            <a:r>
              <a:rPr lang="ru-RU" sz="2800" b="1" dirty="0" smtClean="0">
                <a:solidFill>
                  <a:srgbClr val="002060"/>
                </a:solidFill>
              </a:rPr>
              <a:t>продовольственных </a:t>
            </a:r>
            <a:r>
              <a:rPr lang="ru-RU" sz="2800" b="1" dirty="0">
                <a:solidFill>
                  <a:srgbClr val="002060"/>
                </a:solidFill>
              </a:rPr>
              <a:t>товаров для использования их как в </a:t>
            </a:r>
            <a:r>
              <a:rPr lang="ru-RU" sz="2800" b="1" dirty="0" smtClean="0">
                <a:solidFill>
                  <a:srgbClr val="002060"/>
                </a:solidFill>
              </a:rPr>
              <a:t>национальном</a:t>
            </a:r>
            <a:r>
              <a:rPr lang="ru-RU" sz="2800" b="1" dirty="0">
                <a:solidFill>
                  <a:srgbClr val="002060"/>
                </a:solidFill>
              </a:rPr>
              <a:t>, так и в международном масштабе. Большинство (около 75%) подготовленных или разрабатываемых </a:t>
            </a:r>
            <a:r>
              <a:rPr lang="ru-RU" sz="2800" b="1" dirty="0" smtClean="0">
                <a:solidFill>
                  <a:srgbClr val="002060"/>
                </a:solidFill>
              </a:rPr>
              <a:t>стандартов </a:t>
            </a:r>
            <a:r>
              <a:rPr lang="ru-RU" sz="2800" b="1" dirty="0">
                <a:solidFill>
                  <a:srgbClr val="002060"/>
                </a:solidFill>
              </a:rPr>
              <a:t>определяют методы анализа и отбора проб. </a:t>
            </a:r>
            <a:r>
              <a:rPr lang="ru-RU" sz="2800" b="1" dirty="0" smtClean="0">
                <a:solidFill>
                  <a:srgbClr val="002060"/>
                </a:solidFill>
              </a:rPr>
              <a:t>Остальные </a:t>
            </a:r>
            <a:r>
              <a:rPr lang="ru-RU" sz="2800" b="1" dirty="0">
                <a:solidFill>
                  <a:srgbClr val="002060"/>
                </a:solidFill>
              </a:rPr>
              <a:t>касаются терминологии, рекомендаций по хранению и транспортированию зерновых и бобовых культур, </a:t>
            </a:r>
            <a:r>
              <a:rPr lang="ru-RU" sz="2800" b="1" dirty="0" smtClean="0">
                <a:solidFill>
                  <a:srgbClr val="002060"/>
                </a:solidFill>
              </a:rPr>
              <a:t>свежих </a:t>
            </a:r>
            <a:r>
              <a:rPr lang="ru-RU" sz="2800" b="1" dirty="0">
                <a:solidFill>
                  <a:srgbClr val="002060"/>
                </a:solidFill>
              </a:rPr>
              <a:t>фруктов и овощей, а также технических требований к продукции.</a:t>
            </a:r>
          </a:p>
        </p:txBody>
      </p:sp>
    </p:spTree>
    <p:extLst>
      <p:ext uri="{BB962C8B-B14F-4D97-AF65-F5344CB8AC3E}">
        <p14:creationId xmlns:p14="http://schemas.microsoft.com/office/powerpoint/2010/main" val="2828701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700" b="1" dirty="0">
                <a:solidFill>
                  <a:srgbClr val="002060"/>
                </a:solidFill>
              </a:rPr>
              <a:t>Объектами стандартизации могут быть конкретный вид сельскохозяйственной продукции и методы </a:t>
            </a:r>
            <a:r>
              <a:rPr lang="ru-RU" sz="2700" b="1" dirty="0" smtClean="0">
                <a:solidFill>
                  <a:srgbClr val="002060"/>
                </a:solidFill>
              </a:rPr>
              <a:t>опреде</a:t>
            </a:r>
            <a:r>
              <a:rPr lang="ru-RU" sz="2700" b="1" dirty="0">
                <a:solidFill>
                  <a:srgbClr val="002060"/>
                </a:solidFill>
              </a:rPr>
              <a:t>л</a:t>
            </a:r>
            <a:r>
              <a:rPr lang="ru-RU" sz="2700" b="1" dirty="0" smtClean="0">
                <a:solidFill>
                  <a:srgbClr val="002060"/>
                </a:solidFill>
              </a:rPr>
              <a:t>ения </a:t>
            </a:r>
            <a:r>
              <a:rPr lang="ru-RU" sz="2700" b="1" dirty="0">
                <a:solidFill>
                  <a:srgbClr val="002060"/>
                </a:solidFill>
              </a:rPr>
              <a:t>показателей ее качества, правила приема и сдачи продукции, требования к упаковке, маркировке, </a:t>
            </a:r>
            <a:r>
              <a:rPr lang="ru-RU" sz="2700" b="1" dirty="0" smtClean="0">
                <a:solidFill>
                  <a:srgbClr val="002060"/>
                </a:solidFill>
              </a:rPr>
              <a:t>транспортировке</a:t>
            </a:r>
            <a:r>
              <a:rPr lang="ru-RU" sz="2700" b="1" dirty="0">
                <a:solidFill>
                  <a:srgbClr val="002060"/>
                </a:solidFill>
              </a:rPr>
              <a:t>. Стандарты должны предусматривать решения, </a:t>
            </a:r>
            <a:r>
              <a:rPr lang="ru-RU" sz="2700" b="1" dirty="0" smtClean="0">
                <a:solidFill>
                  <a:srgbClr val="002060"/>
                </a:solidFill>
              </a:rPr>
              <a:t>оптимальные </a:t>
            </a:r>
            <a:r>
              <a:rPr lang="ru-RU" sz="2700" b="1" dirty="0">
                <a:solidFill>
                  <a:srgbClr val="002060"/>
                </a:solidFill>
              </a:rPr>
              <a:t>как для производителей продукции, так и для ее потребителей</a:t>
            </a:r>
            <a:r>
              <a:rPr lang="ru-RU" sz="2700" b="1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ru-RU" sz="2700" b="1" dirty="0">
                <a:solidFill>
                  <a:srgbClr val="002060"/>
                </a:solidFill>
              </a:rPr>
              <a:t>Основным </a:t>
            </a:r>
            <a:r>
              <a:rPr lang="ru-RU" sz="2700" b="1" dirty="0" smtClean="0">
                <a:solidFill>
                  <a:srgbClr val="002060"/>
                </a:solidFill>
              </a:rPr>
              <a:t>нормативно-техническим </a:t>
            </a:r>
            <a:r>
              <a:rPr lang="ru-RU" sz="2700" b="1" dirty="0">
                <a:solidFill>
                  <a:srgbClr val="002060"/>
                </a:solidFill>
              </a:rPr>
              <a:t>документом по стандартизации является стандарт, включающий </a:t>
            </a:r>
            <a:r>
              <a:rPr lang="ru-RU" sz="2700" b="1" dirty="0" smtClean="0">
                <a:solidFill>
                  <a:srgbClr val="002060"/>
                </a:solidFill>
              </a:rPr>
              <a:t>комплекс </a:t>
            </a:r>
            <a:r>
              <a:rPr lang="ru-RU" sz="2700" b="1" dirty="0">
                <a:solidFill>
                  <a:srgbClr val="002060"/>
                </a:solidFill>
              </a:rPr>
              <a:t>норм, правил, требований к объекту </a:t>
            </a:r>
            <a:r>
              <a:rPr lang="ru-RU" sz="2700" b="1" dirty="0" smtClean="0">
                <a:solidFill>
                  <a:srgbClr val="002060"/>
                </a:solidFill>
              </a:rPr>
              <a:t>стандартизации </a:t>
            </a:r>
            <a:r>
              <a:rPr lang="ru-RU" sz="2700" b="1" dirty="0">
                <a:solidFill>
                  <a:srgbClr val="002060"/>
                </a:solidFill>
              </a:rPr>
              <a:t>и утвержденный компетентным органом. Стандарт разрабатывается на основе достижений науки, техники, передового опыта и должен предусматривать решения, оптимальные для общества.</a:t>
            </a:r>
          </a:p>
        </p:txBody>
      </p:sp>
    </p:spTree>
    <p:extLst>
      <p:ext uri="{BB962C8B-B14F-4D97-AF65-F5344CB8AC3E}">
        <p14:creationId xmlns:p14="http://schemas.microsoft.com/office/powerpoint/2010/main" val="2362152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784976" cy="663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500" b="1" dirty="0">
                <a:solidFill>
                  <a:srgbClr val="002060"/>
                </a:solidFill>
              </a:rPr>
              <a:t>С 1 января 1970 г. в стране впервые разработана и </a:t>
            </a:r>
            <a:r>
              <a:rPr lang="ru-RU" sz="2500" b="1" dirty="0" smtClean="0">
                <a:solidFill>
                  <a:srgbClr val="002060"/>
                </a:solidFill>
              </a:rPr>
              <a:t>внедрена </a:t>
            </a:r>
            <a:r>
              <a:rPr lang="ru-RU" sz="2500" b="1" dirty="0">
                <a:solidFill>
                  <a:srgbClr val="002060"/>
                </a:solidFill>
              </a:rPr>
              <a:t>государственная система </a:t>
            </a:r>
            <a:r>
              <a:rPr lang="ru-RU" sz="2500" b="1" dirty="0" smtClean="0">
                <a:solidFill>
                  <a:srgbClr val="002060"/>
                </a:solidFill>
              </a:rPr>
              <a:t>стандартизации, которая представляет </a:t>
            </a:r>
            <a:r>
              <a:rPr lang="ru-RU" sz="2500" b="1" dirty="0">
                <a:solidFill>
                  <a:srgbClr val="002060"/>
                </a:solidFill>
              </a:rPr>
              <a:t>комплекс взаимосвязанных правил и </a:t>
            </a:r>
            <a:r>
              <a:rPr lang="ru-RU" sz="2500" b="1" dirty="0" smtClean="0">
                <a:solidFill>
                  <a:srgbClr val="002060"/>
                </a:solidFill>
              </a:rPr>
              <a:t>положений.</a:t>
            </a:r>
          </a:p>
          <a:p>
            <a:pPr algn="just"/>
            <a:r>
              <a:rPr lang="ru-RU" sz="2500" b="1" dirty="0">
                <a:solidFill>
                  <a:srgbClr val="002060"/>
                </a:solidFill>
              </a:rPr>
              <a:t>С 1 июля 2003 г. в России вступил в действие </a:t>
            </a:r>
            <a:r>
              <a:rPr lang="ru-RU" sz="2500" b="1" dirty="0" smtClean="0">
                <a:solidFill>
                  <a:srgbClr val="002060"/>
                </a:solidFill>
              </a:rPr>
              <a:t>Федеральный </a:t>
            </a:r>
            <a:r>
              <a:rPr lang="ru-RU" sz="2500" b="1" dirty="0">
                <a:solidFill>
                  <a:srgbClr val="002060"/>
                </a:solidFill>
              </a:rPr>
              <a:t>закон «О техническом регулировании», на основании которого регулируются отношения, возникающие при: </a:t>
            </a:r>
            <a:endParaRPr lang="ru-RU" sz="25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500" b="1" dirty="0" smtClean="0">
                <a:solidFill>
                  <a:srgbClr val="002060"/>
                </a:solidFill>
              </a:rPr>
              <a:t>разработке</a:t>
            </a:r>
            <a:r>
              <a:rPr lang="ru-RU" sz="2500" b="1" dirty="0">
                <a:solidFill>
                  <a:srgbClr val="002060"/>
                </a:solidFill>
              </a:rPr>
              <a:t>, принятии, применении и использовании обязательных требований к продукции, процессам </a:t>
            </a:r>
            <a:r>
              <a:rPr lang="ru-RU" sz="2500" b="1" dirty="0" smtClean="0">
                <a:solidFill>
                  <a:srgbClr val="002060"/>
                </a:solidFill>
              </a:rPr>
              <a:t>производства</a:t>
            </a:r>
            <a:r>
              <a:rPr lang="ru-RU" sz="2500" b="1" dirty="0">
                <a:solidFill>
                  <a:srgbClr val="002060"/>
                </a:solidFill>
              </a:rPr>
              <a:t>, эксплуатации, хранения, перевозки, </a:t>
            </a:r>
            <a:r>
              <a:rPr lang="ru-RU" sz="2500" b="1" dirty="0" smtClean="0">
                <a:solidFill>
                  <a:srgbClr val="002060"/>
                </a:solidFill>
              </a:rPr>
              <a:t>реализации </a:t>
            </a:r>
            <a:r>
              <a:rPr lang="ru-RU" sz="2500" b="1" dirty="0">
                <a:solidFill>
                  <a:srgbClr val="002060"/>
                </a:solidFill>
              </a:rPr>
              <a:t>и утилизации; </a:t>
            </a:r>
            <a:endParaRPr lang="ru-RU" sz="25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500" b="1" dirty="0" smtClean="0">
                <a:solidFill>
                  <a:srgbClr val="002060"/>
                </a:solidFill>
              </a:rPr>
              <a:t>разработке</a:t>
            </a:r>
            <a:r>
              <a:rPr lang="ru-RU" sz="2500" b="1" dirty="0">
                <a:solidFill>
                  <a:srgbClr val="002060"/>
                </a:solidFill>
              </a:rPr>
              <a:t>, принятии, применении и использовании на добровольной основе требований к продукции, </a:t>
            </a:r>
            <a:r>
              <a:rPr lang="ru-RU" sz="2500" b="1" dirty="0" smtClean="0">
                <a:solidFill>
                  <a:srgbClr val="002060"/>
                </a:solidFill>
              </a:rPr>
              <a:t>процессам </a:t>
            </a:r>
            <a:r>
              <a:rPr lang="ru-RU" sz="2500" b="1" dirty="0">
                <a:solidFill>
                  <a:srgbClr val="002060"/>
                </a:solidFill>
              </a:rPr>
              <a:t>производства, эксплуатации, хранения, </a:t>
            </a:r>
            <a:r>
              <a:rPr lang="ru-RU" sz="2500" b="1" dirty="0" smtClean="0">
                <a:solidFill>
                  <a:srgbClr val="002060"/>
                </a:solidFill>
              </a:rPr>
              <a:t>перевозки</a:t>
            </a:r>
            <a:r>
              <a:rPr lang="ru-RU" sz="2500" b="1" dirty="0">
                <a:solidFill>
                  <a:srgbClr val="002060"/>
                </a:solidFill>
              </a:rPr>
              <a:t>, реализации и утилизации, выполнению работ или оказанию услуг; </a:t>
            </a:r>
            <a:endParaRPr lang="ru-RU" sz="2500" b="1" dirty="0" smtClean="0"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500" b="1" dirty="0" smtClean="0">
                <a:solidFill>
                  <a:srgbClr val="002060"/>
                </a:solidFill>
              </a:rPr>
              <a:t>оценке </a:t>
            </a:r>
            <a:r>
              <a:rPr lang="ru-RU" sz="2500" b="1" dirty="0">
                <a:solidFill>
                  <a:srgbClr val="002060"/>
                </a:solidFill>
              </a:rPr>
              <a:t>соответствия.</a:t>
            </a:r>
          </a:p>
        </p:txBody>
      </p:sp>
    </p:spTree>
    <p:extLst>
      <p:ext uri="{BB962C8B-B14F-4D97-AF65-F5344CB8AC3E}">
        <p14:creationId xmlns:p14="http://schemas.microsoft.com/office/powerpoint/2010/main" val="1164183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5846"/>
            <a:ext cx="842493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Технические </a:t>
            </a:r>
            <a:r>
              <a:rPr lang="ru-RU" b="1" dirty="0" smtClean="0">
                <a:solidFill>
                  <a:srgbClr val="002060"/>
                </a:solidFill>
              </a:rPr>
              <a:t>регламенты разработаны </a:t>
            </a:r>
            <a:r>
              <a:rPr lang="ru-RU" b="1" dirty="0">
                <a:solidFill>
                  <a:srgbClr val="002060"/>
                </a:solidFill>
              </a:rPr>
              <a:t>двух видов: общие и </a:t>
            </a:r>
            <a:r>
              <a:rPr lang="ru-RU" b="1" dirty="0" smtClean="0">
                <a:solidFill>
                  <a:srgbClr val="002060"/>
                </a:solidFill>
              </a:rPr>
              <a:t>специальные</a:t>
            </a:r>
            <a:r>
              <a:rPr lang="ru-RU" b="1" dirty="0">
                <a:solidFill>
                  <a:srgbClr val="002060"/>
                </a:solidFill>
              </a:rPr>
              <a:t>. Требования общего технического регламента </a:t>
            </a:r>
            <a:r>
              <a:rPr lang="ru-RU" b="1" dirty="0" smtClean="0">
                <a:solidFill>
                  <a:srgbClr val="002060"/>
                </a:solidFill>
              </a:rPr>
              <a:t>обязательны </a:t>
            </a:r>
            <a:r>
              <a:rPr lang="ru-RU" b="1" dirty="0">
                <a:solidFill>
                  <a:srgbClr val="002060"/>
                </a:solidFill>
              </a:rPr>
              <a:t>для применения и соблюдения в отношении любых видов продукции, процессов производства, эксплуатации, хранения, перевозки, реализации и утилизации. 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400050" indent="-400050">
              <a:buAutoNum type="romanUcPeriod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Общие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FF0000"/>
                </a:solidFill>
              </a:rPr>
              <a:t>по </a:t>
            </a:r>
            <a:r>
              <a:rPr lang="ru-RU" dirty="0" err="1">
                <a:solidFill>
                  <a:srgbClr val="FF0000"/>
                </a:solidFill>
              </a:rPr>
              <a:t>этикетированию</a:t>
            </a:r>
            <a:r>
              <a:rPr lang="ru-RU" dirty="0">
                <a:solidFill>
                  <a:srgbClr val="FF0000"/>
                </a:solidFill>
              </a:rPr>
              <a:t>; </a:t>
            </a:r>
            <a:endParaRPr lang="ru-RU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FF0000"/>
                </a:solidFill>
              </a:rPr>
              <a:t>по </a:t>
            </a:r>
            <a:r>
              <a:rPr lang="ru-RU" dirty="0">
                <a:solidFill>
                  <a:srgbClr val="FF0000"/>
                </a:solidFill>
              </a:rPr>
              <a:t>биологически активным добавкам; </a:t>
            </a:r>
            <a:endParaRPr lang="ru-RU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FF0000"/>
                </a:solidFill>
              </a:rPr>
              <a:t>по </a:t>
            </a:r>
            <a:r>
              <a:rPr lang="ru-RU" dirty="0">
                <a:solidFill>
                  <a:srgbClr val="FF0000"/>
                </a:solidFill>
              </a:rPr>
              <a:t>обращению продуктов; </a:t>
            </a:r>
            <a:endParaRPr lang="ru-RU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FF0000"/>
                </a:solidFill>
              </a:rPr>
              <a:t>по </a:t>
            </a:r>
            <a:r>
              <a:rPr lang="ru-RU" dirty="0">
                <a:solidFill>
                  <a:srgbClr val="FF0000"/>
                </a:solidFill>
              </a:rPr>
              <a:t>фасовке и др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II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. Специальные. </a:t>
            </a:r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Требованиями </a:t>
            </a:r>
            <a:r>
              <a:rPr lang="ru-RU" b="1" dirty="0">
                <a:solidFill>
                  <a:srgbClr val="002060"/>
                </a:solidFill>
              </a:rPr>
              <a:t>специального технического </a:t>
            </a:r>
            <a:r>
              <a:rPr lang="ru-RU" b="1" dirty="0" smtClean="0">
                <a:solidFill>
                  <a:srgbClr val="002060"/>
                </a:solidFill>
              </a:rPr>
              <a:t>регламента </a:t>
            </a:r>
            <a:r>
              <a:rPr lang="ru-RU" b="1" dirty="0">
                <a:solidFill>
                  <a:srgbClr val="002060"/>
                </a:solidFill>
              </a:rPr>
              <a:t>учитываются технологические и иные особенности </a:t>
            </a:r>
            <a:r>
              <a:rPr lang="ru-RU" b="1" dirty="0" smtClean="0">
                <a:solidFill>
                  <a:srgbClr val="002060"/>
                </a:solidFill>
              </a:rPr>
              <a:t>отдельных </a:t>
            </a:r>
            <a:r>
              <a:rPr lang="ru-RU" b="1" dirty="0">
                <a:solidFill>
                  <a:srgbClr val="002060"/>
                </a:solidFill>
              </a:rPr>
              <a:t>видов продукции, процессов производства, </a:t>
            </a:r>
            <a:r>
              <a:rPr lang="ru-RU" b="1" dirty="0" smtClean="0">
                <a:solidFill>
                  <a:srgbClr val="002060"/>
                </a:solidFill>
              </a:rPr>
              <a:t>эксплуатации</a:t>
            </a:r>
            <a:r>
              <a:rPr lang="ru-RU" b="1" dirty="0">
                <a:solidFill>
                  <a:srgbClr val="002060"/>
                </a:solidFill>
              </a:rPr>
              <a:t>, хранения, перевозки, реализации и утилизации. 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FF0000"/>
                </a:solidFill>
              </a:rPr>
              <a:t>требования </a:t>
            </a:r>
            <a:r>
              <a:rPr lang="ru-RU" dirty="0">
                <a:solidFill>
                  <a:srgbClr val="FF0000"/>
                </a:solidFill>
              </a:rPr>
              <a:t>к молоку и молочным продуктам; </a:t>
            </a:r>
            <a:endParaRPr lang="ru-RU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FF0000"/>
                </a:solidFill>
              </a:rPr>
              <a:t>требования </a:t>
            </a:r>
            <a:r>
              <a:rPr lang="ru-RU" dirty="0">
                <a:solidFill>
                  <a:srgbClr val="FF0000"/>
                </a:solidFill>
              </a:rPr>
              <a:t>к мясу и мясопродуктам; </a:t>
            </a:r>
            <a:endParaRPr lang="ru-RU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FF0000"/>
                </a:solidFill>
              </a:rPr>
              <a:t>требования </a:t>
            </a:r>
            <a:r>
              <a:rPr lang="ru-RU" dirty="0">
                <a:solidFill>
                  <a:srgbClr val="FF0000"/>
                </a:solidFill>
              </a:rPr>
              <a:t>к рыбе и рыболовецким промыслам; мясо птицы и продукты из птицы; </a:t>
            </a:r>
            <a:endParaRPr lang="ru-RU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FF0000"/>
                </a:solidFill>
              </a:rPr>
              <a:t>питьевая </a:t>
            </a:r>
            <a:r>
              <a:rPr lang="ru-RU" dirty="0">
                <a:solidFill>
                  <a:srgbClr val="FF0000"/>
                </a:solidFill>
              </a:rPr>
              <a:t>вода; </a:t>
            </a:r>
            <a:endParaRPr lang="ru-RU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FF0000"/>
                </a:solidFill>
              </a:rPr>
              <a:t>о ветеринарно-санитарных </a:t>
            </a:r>
            <a:r>
              <a:rPr lang="ru-RU" dirty="0">
                <a:solidFill>
                  <a:srgbClr val="FF0000"/>
                </a:solidFill>
              </a:rPr>
              <a:t>мерах; </a:t>
            </a:r>
            <a:endParaRPr lang="ru-RU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FF0000"/>
                </a:solidFill>
              </a:rPr>
              <a:t>о </a:t>
            </a:r>
            <a:r>
              <a:rPr lang="ru-RU" dirty="0">
                <a:solidFill>
                  <a:srgbClr val="FF0000"/>
                </a:solidFill>
              </a:rPr>
              <a:t>безопасности пищевых продуктов; </a:t>
            </a:r>
            <a:endParaRPr lang="ru-RU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FF0000"/>
                </a:solidFill>
              </a:rPr>
              <a:t>о </a:t>
            </a:r>
            <a:r>
              <a:rPr lang="ru-RU" dirty="0">
                <a:solidFill>
                  <a:srgbClr val="FF0000"/>
                </a:solidFill>
              </a:rPr>
              <a:t>биологической безопасности; </a:t>
            </a:r>
            <a:endParaRPr lang="ru-RU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FF0000"/>
                </a:solidFill>
              </a:rPr>
              <a:t>о </a:t>
            </a:r>
            <a:r>
              <a:rPr lang="ru-RU" dirty="0">
                <a:solidFill>
                  <a:srgbClr val="FF0000"/>
                </a:solidFill>
              </a:rPr>
              <a:t>карантинных мерах и др. </a:t>
            </a:r>
          </a:p>
        </p:txBody>
      </p:sp>
    </p:spTree>
    <p:extLst>
      <p:ext uri="{BB962C8B-B14F-4D97-AF65-F5344CB8AC3E}">
        <p14:creationId xmlns:p14="http://schemas.microsoft.com/office/powerpoint/2010/main" val="3704656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</a:rPr>
              <a:t>Эти требования являются исчерпывающими, имеют прямое действие на всей территории Российской Федерации и могут быть изменены только путем внесения изменений и дополнений в соответствующий технический регламент. Особое внимание в технических регламентах </a:t>
            </a:r>
            <a:r>
              <a:rPr lang="ru-RU" sz="2400" b="1" dirty="0" smtClean="0">
                <a:solidFill>
                  <a:srgbClr val="002060"/>
                </a:solidFill>
              </a:rPr>
              <a:t>уделено </a:t>
            </a:r>
            <a:r>
              <a:rPr lang="ru-RU" sz="2400" b="1" dirty="0">
                <a:solidFill>
                  <a:srgbClr val="002060"/>
                </a:solidFill>
              </a:rPr>
              <a:t>государственному контролю безопасности </a:t>
            </a:r>
            <a:r>
              <a:rPr lang="ru-RU" sz="2400" b="1" dirty="0" smtClean="0">
                <a:solidFill>
                  <a:srgbClr val="002060"/>
                </a:solidFill>
              </a:rPr>
              <a:t>потребительской </a:t>
            </a:r>
            <a:r>
              <a:rPr lang="ru-RU" sz="2400" b="1" dirty="0">
                <a:solidFill>
                  <a:srgbClr val="002060"/>
                </a:solidFill>
              </a:rPr>
              <a:t>продукции. 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pPr algn="just"/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135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192"/>
            <a:ext cx="864096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ЗАДАЧИ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СТАНДАРТИЗАЦИИ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Установление </a:t>
            </a:r>
            <a:r>
              <a:rPr lang="ru-RU" b="1" dirty="0">
                <a:solidFill>
                  <a:srgbClr val="002060"/>
                </a:solidFill>
              </a:rPr>
              <a:t>требований к качеству готовой </a:t>
            </a:r>
            <a:r>
              <a:rPr lang="ru-RU" b="1" dirty="0" smtClean="0">
                <a:solidFill>
                  <a:srgbClr val="002060"/>
                </a:solidFill>
              </a:rPr>
              <a:t>продукции </a:t>
            </a:r>
            <a:r>
              <a:rPr lang="ru-RU" b="1" dirty="0">
                <a:solidFill>
                  <a:srgbClr val="002060"/>
                </a:solidFill>
              </a:rPr>
              <a:t>— сырья, материалов, полуфабрикатов и </a:t>
            </a:r>
            <a:r>
              <a:rPr lang="ru-RU" b="1" dirty="0" smtClean="0">
                <a:solidFill>
                  <a:srgbClr val="002060"/>
                </a:solidFill>
              </a:rPr>
              <a:t>комплектующих </a:t>
            </a:r>
            <a:r>
              <a:rPr lang="ru-RU" b="1" dirty="0">
                <a:solidFill>
                  <a:srgbClr val="002060"/>
                </a:solidFill>
              </a:rPr>
              <a:t>изделий, необходимых для ее изготовления с </a:t>
            </a:r>
            <a:r>
              <a:rPr lang="ru-RU" b="1" dirty="0" smtClean="0">
                <a:solidFill>
                  <a:srgbClr val="002060"/>
                </a:solidFill>
              </a:rPr>
              <a:t>высокими </a:t>
            </a:r>
            <a:r>
              <a:rPr lang="ru-RU" b="1" dirty="0">
                <a:solidFill>
                  <a:srgbClr val="002060"/>
                </a:solidFill>
              </a:rPr>
              <a:t>показателями качества и эффективной </a:t>
            </a:r>
            <a:r>
              <a:rPr lang="ru-RU" b="1" dirty="0" smtClean="0">
                <a:solidFill>
                  <a:srgbClr val="002060"/>
                </a:solidFill>
              </a:rPr>
              <a:t>эксплуатации</a:t>
            </a:r>
            <a:r>
              <a:rPr lang="ru-RU" b="1" dirty="0">
                <a:solidFill>
                  <a:srgbClr val="002060"/>
                </a:solidFill>
              </a:rPr>
              <a:t>. 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Определение </a:t>
            </a:r>
            <a:r>
              <a:rPr lang="ru-RU" b="1" dirty="0">
                <a:solidFill>
                  <a:srgbClr val="002060"/>
                </a:solidFill>
              </a:rPr>
              <a:t>единой системы показателей качества продукции, методов и средств контроля, а также </a:t>
            </a:r>
            <a:r>
              <a:rPr lang="ru-RU" b="1" dirty="0" smtClean="0">
                <a:solidFill>
                  <a:srgbClr val="002060"/>
                </a:solidFill>
              </a:rPr>
              <a:t>необходимого </a:t>
            </a:r>
            <a:r>
              <a:rPr lang="ru-RU" b="1" dirty="0">
                <a:solidFill>
                  <a:srgbClr val="002060"/>
                </a:solidFill>
              </a:rPr>
              <a:t>уровня надежности в зависимости от назначения изделий и условий их эксплуатации. 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Установление </a:t>
            </a:r>
            <a:r>
              <a:rPr lang="ru-RU" b="1" dirty="0">
                <a:solidFill>
                  <a:srgbClr val="002060"/>
                </a:solidFill>
              </a:rPr>
              <a:t>норм требований и методов в области проектирования и производства продукции для </a:t>
            </a:r>
            <a:r>
              <a:rPr lang="ru-RU" b="1" dirty="0" smtClean="0">
                <a:solidFill>
                  <a:srgbClr val="002060"/>
                </a:solidFill>
              </a:rPr>
              <a:t>обеспечения </a:t>
            </a:r>
            <a:r>
              <a:rPr lang="ru-RU" b="1" dirty="0">
                <a:solidFill>
                  <a:srgbClr val="002060"/>
                </a:solidFill>
              </a:rPr>
              <a:t>ее оптимального качества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Обеспечение </a:t>
            </a:r>
            <a:r>
              <a:rPr lang="ru-RU" b="1" dirty="0">
                <a:solidFill>
                  <a:srgbClr val="002060"/>
                </a:solidFill>
              </a:rPr>
              <a:t>единства и достоверности измерений в стране, создание и совершенствование государственных эталонов единиц физических величин, а также методов и средств измерений высшей точности. 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Установление </a:t>
            </a:r>
            <a:r>
              <a:rPr lang="ru-RU" b="1" dirty="0">
                <a:solidFill>
                  <a:srgbClr val="002060"/>
                </a:solidFill>
              </a:rPr>
              <a:t>единых систем документации, в том числе унифицированных систем документации, </a:t>
            </a:r>
            <a:r>
              <a:rPr lang="ru-RU" b="1" dirty="0" smtClean="0">
                <a:solidFill>
                  <a:srgbClr val="002060"/>
                </a:solidFill>
              </a:rPr>
              <a:t>используемых </a:t>
            </a:r>
            <a:r>
              <a:rPr lang="ru-RU" b="1" dirty="0">
                <a:solidFill>
                  <a:srgbClr val="002060"/>
                </a:solidFill>
              </a:rPr>
              <a:t>в автоматизированных системах управления; систем классификации и кодирования </a:t>
            </a:r>
            <a:r>
              <a:rPr lang="ru-RU" b="1" dirty="0" smtClean="0">
                <a:solidFill>
                  <a:srgbClr val="002060"/>
                </a:solidFill>
              </a:rPr>
              <a:t>технико-экономической информации</a:t>
            </a:r>
            <a:r>
              <a:rPr lang="ru-RU" b="1" dirty="0">
                <a:solidFill>
                  <a:srgbClr val="002060"/>
                </a:solidFill>
              </a:rPr>
              <a:t>, а также разработка стандартов на виды </a:t>
            </a:r>
            <a:r>
              <a:rPr lang="ru-RU" b="1" dirty="0" smtClean="0">
                <a:solidFill>
                  <a:srgbClr val="002060"/>
                </a:solidFill>
              </a:rPr>
              <a:t>носителей </a:t>
            </a:r>
            <a:r>
              <a:rPr lang="ru-RU" b="1" dirty="0">
                <a:solidFill>
                  <a:srgbClr val="002060"/>
                </a:solidFill>
              </a:rPr>
              <a:t>информации, форм и систем организации производства и технических средств в научной организации </a:t>
            </a:r>
            <a:r>
              <a:rPr lang="ru-RU" b="1" dirty="0" smtClean="0">
                <a:solidFill>
                  <a:srgbClr val="002060"/>
                </a:solidFill>
              </a:rPr>
              <a:t>производства </a:t>
            </a:r>
            <a:r>
              <a:rPr lang="ru-RU" b="1" dirty="0">
                <a:solidFill>
                  <a:srgbClr val="002060"/>
                </a:solidFill>
              </a:rPr>
              <a:t>и технических средств научной организации труда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 Установление </a:t>
            </a:r>
            <a:r>
              <a:rPr lang="ru-RU" b="1" dirty="0">
                <a:solidFill>
                  <a:srgbClr val="002060"/>
                </a:solidFill>
              </a:rPr>
              <a:t>единых терминов и обозначений в важнейших областях науки и техники, а также в </a:t>
            </a:r>
            <a:r>
              <a:rPr lang="ru-RU" b="1" dirty="0" smtClean="0">
                <a:solidFill>
                  <a:srgbClr val="002060"/>
                </a:solidFill>
              </a:rPr>
              <a:t>отраслях </a:t>
            </a:r>
            <a:r>
              <a:rPr lang="ru-RU" b="1" dirty="0">
                <a:solidFill>
                  <a:srgbClr val="002060"/>
                </a:solidFill>
              </a:rPr>
              <a:t>народного хозяйства. 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Установление </a:t>
            </a:r>
            <a:r>
              <a:rPr lang="ru-RU" b="1" dirty="0">
                <a:solidFill>
                  <a:srgbClr val="002060"/>
                </a:solidFill>
              </a:rPr>
              <a:t>системы стандартов безопасности труда. 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Установление </a:t>
            </a:r>
            <a:r>
              <a:rPr lang="ru-RU" b="1" dirty="0">
                <a:solidFill>
                  <a:srgbClr val="002060"/>
                </a:solidFill>
              </a:rPr>
              <a:t>систем стандартов в области охраны </a:t>
            </a:r>
            <a:r>
              <a:rPr lang="ru-RU" b="1" dirty="0" smtClean="0">
                <a:solidFill>
                  <a:srgbClr val="002060"/>
                </a:solidFill>
              </a:rPr>
              <a:t>природы.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Установление </a:t>
            </a:r>
            <a:r>
              <a:rPr lang="ru-RU" b="1" dirty="0">
                <a:solidFill>
                  <a:srgbClr val="002060"/>
                </a:solidFill>
              </a:rPr>
              <a:t>благоприятных условий для </a:t>
            </a:r>
            <a:r>
              <a:rPr lang="ru-RU" b="1" dirty="0" smtClean="0">
                <a:solidFill>
                  <a:srgbClr val="002060"/>
                </a:solidFill>
              </a:rPr>
              <a:t>совершенствования </a:t>
            </a:r>
            <a:r>
              <a:rPr lang="ru-RU" b="1" dirty="0">
                <a:solidFill>
                  <a:srgbClr val="002060"/>
                </a:solidFill>
              </a:rPr>
              <a:t>внешнеторговых, культурных и </a:t>
            </a:r>
            <a:r>
              <a:rPr lang="ru-RU" b="1" dirty="0" smtClean="0">
                <a:solidFill>
                  <a:srgbClr val="002060"/>
                </a:solidFill>
              </a:rPr>
              <a:t>научно-технических </a:t>
            </a:r>
            <a:r>
              <a:rPr lang="ru-RU" b="1" dirty="0">
                <a:solidFill>
                  <a:srgbClr val="002060"/>
                </a:solidFill>
              </a:rPr>
              <a:t>связей.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1877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64095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ОСНОВНЫЕ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</a:rPr>
              <a:t>ЦЕЛИ 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</a:rPr>
              <a:t>СТАНДАРТИЗАЦИИ</a:t>
            </a:r>
          </a:p>
          <a:p>
            <a:pPr marL="342900" indent="-342900" algn="just">
              <a:buAutoNum type="arabicPeriod"/>
            </a:pPr>
            <a:r>
              <a:rPr lang="ru-RU" sz="2200" b="1" dirty="0" smtClean="0">
                <a:solidFill>
                  <a:srgbClr val="002060"/>
                </a:solidFill>
              </a:rPr>
              <a:t>Совершенствование </a:t>
            </a:r>
            <a:r>
              <a:rPr lang="ru-RU" sz="2200" b="1" dirty="0">
                <a:solidFill>
                  <a:srgbClr val="002060"/>
                </a:solidFill>
              </a:rPr>
              <a:t>показателей качества </a:t>
            </a:r>
            <a:r>
              <a:rPr lang="ru-RU" sz="2200" b="1" dirty="0" smtClean="0">
                <a:solidFill>
                  <a:srgbClr val="002060"/>
                </a:solidFill>
              </a:rPr>
              <a:t>продукции </a:t>
            </a:r>
            <a:r>
              <a:rPr lang="ru-RU" sz="2200" b="1" dirty="0">
                <a:solidFill>
                  <a:srgbClr val="002060"/>
                </a:solidFill>
              </a:rPr>
              <a:t>с учетом направлений ее использования. </a:t>
            </a:r>
          </a:p>
          <a:p>
            <a:pPr marL="342900" indent="-342900" algn="just">
              <a:buAutoNum type="arabicPeriod"/>
            </a:pPr>
            <a:r>
              <a:rPr lang="ru-RU" sz="2200" b="1" dirty="0" smtClean="0">
                <a:solidFill>
                  <a:srgbClr val="002060"/>
                </a:solidFill>
              </a:rPr>
              <a:t>Обеспечение </a:t>
            </a:r>
            <a:r>
              <a:rPr lang="ru-RU" sz="2200" b="1" dirty="0">
                <a:solidFill>
                  <a:srgbClr val="002060"/>
                </a:solidFill>
              </a:rPr>
              <a:t>надежного и стабильного снабжения страны сырьем и продовольствием. </a:t>
            </a:r>
          </a:p>
          <a:p>
            <a:pPr marL="342900" indent="-342900" algn="just">
              <a:buAutoNum type="arabicPeriod"/>
            </a:pPr>
            <a:r>
              <a:rPr lang="ru-RU" sz="2200" b="1" dirty="0" smtClean="0">
                <a:solidFill>
                  <a:srgbClr val="002060"/>
                </a:solidFill>
              </a:rPr>
              <a:t>Совершенствование </a:t>
            </a:r>
            <a:r>
              <a:rPr lang="ru-RU" sz="2200" b="1" dirty="0">
                <a:solidFill>
                  <a:srgbClr val="002060"/>
                </a:solidFill>
              </a:rPr>
              <a:t>методов управления </a:t>
            </a:r>
            <a:r>
              <a:rPr lang="ru-RU" sz="2200" b="1" dirty="0" smtClean="0">
                <a:solidFill>
                  <a:srgbClr val="002060"/>
                </a:solidFill>
              </a:rPr>
              <a:t>производством</a:t>
            </a:r>
            <a:r>
              <a:rPr lang="ru-RU" sz="2200" b="1" dirty="0">
                <a:solidFill>
                  <a:srgbClr val="002060"/>
                </a:solidFill>
              </a:rPr>
              <a:t>. </a:t>
            </a:r>
          </a:p>
          <a:p>
            <a:pPr marL="342900" indent="-342900" algn="just">
              <a:buAutoNum type="arabicPeriod"/>
            </a:pPr>
            <a:r>
              <a:rPr lang="ru-RU" sz="2200" b="1" dirty="0" smtClean="0">
                <a:solidFill>
                  <a:srgbClr val="002060"/>
                </a:solidFill>
              </a:rPr>
              <a:t>Совершенствование </a:t>
            </a:r>
            <a:r>
              <a:rPr lang="ru-RU" sz="2200" b="1" dirty="0">
                <a:solidFill>
                  <a:srgbClr val="002060"/>
                </a:solidFill>
              </a:rPr>
              <a:t>форм организации производства. </a:t>
            </a:r>
          </a:p>
          <a:p>
            <a:pPr marL="342900" indent="-342900" algn="just">
              <a:buAutoNum type="arabicPeriod"/>
            </a:pPr>
            <a:r>
              <a:rPr lang="ru-RU" sz="2200" b="1" dirty="0" smtClean="0">
                <a:solidFill>
                  <a:srgbClr val="002060"/>
                </a:solidFill>
              </a:rPr>
              <a:t>Максимальное </a:t>
            </a:r>
            <a:r>
              <a:rPr lang="ru-RU" sz="2200" b="1" dirty="0">
                <a:solidFill>
                  <a:srgbClr val="002060"/>
                </a:solidFill>
              </a:rPr>
              <a:t>использование потребительской </a:t>
            </a:r>
            <a:r>
              <a:rPr lang="ru-RU" sz="2200" b="1" dirty="0" smtClean="0">
                <a:solidFill>
                  <a:srgbClr val="002060"/>
                </a:solidFill>
              </a:rPr>
              <a:t>стоимости </a:t>
            </a:r>
            <a:r>
              <a:rPr lang="ru-RU" sz="2200" b="1" dirty="0">
                <a:solidFill>
                  <a:srgbClr val="002060"/>
                </a:solidFill>
              </a:rPr>
              <a:t>продукции. </a:t>
            </a:r>
          </a:p>
          <a:p>
            <a:pPr marL="342900" indent="-342900" algn="just">
              <a:buAutoNum type="arabicPeriod"/>
            </a:pPr>
            <a:r>
              <a:rPr lang="ru-RU" sz="2200" b="1" dirty="0" smtClean="0">
                <a:solidFill>
                  <a:srgbClr val="002060"/>
                </a:solidFill>
              </a:rPr>
              <a:t>Повышение </a:t>
            </a:r>
            <a:r>
              <a:rPr lang="ru-RU" sz="2200" b="1" dirty="0">
                <a:solidFill>
                  <a:srgbClr val="002060"/>
                </a:solidFill>
              </a:rPr>
              <a:t>производительности труда и снижение себестоимости продукции. </a:t>
            </a:r>
          </a:p>
          <a:p>
            <a:pPr marL="342900" indent="-342900" algn="just">
              <a:buAutoNum type="arabicPeriod"/>
            </a:pPr>
            <a:r>
              <a:rPr lang="ru-RU" sz="2200" b="1" dirty="0" smtClean="0">
                <a:solidFill>
                  <a:srgbClr val="002060"/>
                </a:solidFill>
              </a:rPr>
              <a:t>Рациональное </a:t>
            </a:r>
            <a:r>
              <a:rPr lang="ru-RU" sz="2200" b="1" dirty="0">
                <a:solidFill>
                  <a:srgbClr val="002060"/>
                </a:solidFill>
              </a:rPr>
              <a:t>использование основных </a:t>
            </a:r>
            <a:r>
              <a:rPr lang="ru-RU" sz="2200" b="1" dirty="0" smtClean="0">
                <a:solidFill>
                  <a:srgbClr val="002060"/>
                </a:solidFill>
              </a:rPr>
              <a:t>производственных </a:t>
            </a:r>
            <a:r>
              <a:rPr lang="ru-RU" sz="2200" b="1" dirty="0">
                <a:solidFill>
                  <a:srgbClr val="002060"/>
                </a:solidFill>
              </a:rPr>
              <a:t>фондов, экономия материальных и трудовых </a:t>
            </a:r>
            <a:r>
              <a:rPr lang="ru-RU" sz="2200" b="1" dirty="0" smtClean="0">
                <a:solidFill>
                  <a:srgbClr val="002060"/>
                </a:solidFill>
              </a:rPr>
              <a:t>ресурсов</a:t>
            </a:r>
            <a:r>
              <a:rPr lang="ru-RU" sz="2200" b="1" dirty="0">
                <a:solidFill>
                  <a:srgbClr val="002060"/>
                </a:solidFill>
              </a:rPr>
              <a:t>. </a:t>
            </a:r>
          </a:p>
          <a:p>
            <a:pPr marL="342900" indent="-342900" algn="just">
              <a:buAutoNum type="arabicPeriod"/>
            </a:pPr>
            <a:r>
              <a:rPr lang="ru-RU" sz="2200" b="1" dirty="0" smtClean="0">
                <a:solidFill>
                  <a:srgbClr val="002060"/>
                </a:solidFill>
              </a:rPr>
              <a:t>Дальнейшее </a:t>
            </a:r>
            <a:r>
              <a:rPr lang="ru-RU" sz="2200" b="1" dirty="0">
                <a:solidFill>
                  <a:srgbClr val="002060"/>
                </a:solidFill>
              </a:rPr>
              <a:t>совершенствование закупочных цен на продукцию животноводства. </a:t>
            </a:r>
          </a:p>
          <a:p>
            <a:pPr marL="342900" indent="-342900" algn="just">
              <a:buAutoNum type="arabicPeriod"/>
            </a:pPr>
            <a:r>
              <a:rPr lang="ru-RU" sz="2200" b="1" dirty="0" smtClean="0">
                <a:solidFill>
                  <a:srgbClr val="002060"/>
                </a:solidFill>
              </a:rPr>
              <a:t>Обеспечение </a:t>
            </a:r>
            <a:r>
              <a:rPr lang="ru-RU" sz="2200" b="1" dirty="0">
                <a:solidFill>
                  <a:srgbClr val="002060"/>
                </a:solidFill>
              </a:rPr>
              <a:t>безопасности труда исполнителей. </a:t>
            </a:r>
          </a:p>
          <a:p>
            <a:pPr marL="342900" indent="-342900" algn="just">
              <a:buAutoNum type="arabicPeriod"/>
            </a:pPr>
            <a:r>
              <a:rPr lang="ru-RU" sz="2200" b="1" dirty="0" smtClean="0">
                <a:solidFill>
                  <a:srgbClr val="002060"/>
                </a:solidFill>
              </a:rPr>
              <a:t>Обеспечение </a:t>
            </a:r>
            <a:r>
              <a:rPr lang="ru-RU" sz="2200" b="1" dirty="0">
                <a:solidFill>
                  <a:srgbClr val="002060"/>
                </a:solidFill>
              </a:rPr>
              <a:t>условий для развития экспорта </a:t>
            </a:r>
            <a:r>
              <a:rPr lang="ru-RU" sz="2200" b="1" dirty="0" smtClean="0">
                <a:solidFill>
                  <a:srgbClr val="002060"/>
                </a:solidFill>
              </a:rPr>
              <a:t>продукции </a:t>
            </a:r>
            <a:r>
              <a:rPr lang="ru-RU" sz="2200" b="1" dirty="0">
                <a:solidFill>
                  <a:srgbClr val="002060"/>
                </a:solidFill>
              </a:rPr>
              <a:t>высокого качества.</a:t>
            </a:r>
          </a:p>
        </p:txBody>
      </p:sp>
    </p:spTree>
    <p:extLst>
      <p:ext uri="{BB962C8B-B14F-4D97-AF65-F5344CB8AC3E}">
        <p14:creationId xmlns:p14="http://schemas.microsoft.com/office/powerpoint/2010/main" val="29074218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2923</Words>
  <Application>Microsoft Office PowerPoint</Application>
  <PresentationFormat>Экран (4:3)</PresentationFormat>
  <Paragraphs>97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Arial</vt:lpstr>
      <vt:lpstr>Calibri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Админ</cp:lastModifiedBy>
  <cp:revision>13</cp:revision>
  <dcterms:created xsi:type="dcterms:W3CDTF">2023-01-16T19:51:24Z</dcterms:created>
  <dcterms:modified xsi:type="dcterms:W3CDTF">2023-01-17T08:43:34Z</dcterms:modified>
</cp:coreProperties>
</file>